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01040"/>
            <a:ext cx="12192000" cy="5489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-1523" y="740663"/>
            <a:ext cx="12192000" cy="5377180"/>
          </a:xfrm>
          <a:custGeom>
            <a:avLst/>
            <a:gdLst/>
            <a:ahLst/>
            <a:cxnLst/>
            <a:rect l="l" t="t" r="r" b="b"/>
            <a:pathLst>
              <a:path w="12192000" h="5377180">
                <a:moveTo>
                  <a:pt x="12192000" y="0"/>
                </a:moveTo>
                <a:lnTo>
                  <a:pt x="0" y="0"/>
                </a:lnTo>
                <a:lnTo>
                  <a:pt x="0" y="5376672"/>
                </a:lnTo>
                <a:lnTo>
                  <a:pt x="12192000" y="5376672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2268"/>
            <a:ext cx="1203452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8325" y="1067815"/>
            <a:ext cx="5458460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56996" y="6188701"/>
            <a:ext cx="2919729" cy="584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6171" y="6447311"/>
            <a:ext cx="261620" cy="433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5.pn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5.png"/><Relationship Id="rId4" Type="http://schemas.openxmlformats.org/officeDocument/2006/relationships/image" Target="../media/image58.jpg"/><Relationship Id="rId5" Type="http://schemas.openxmlformats.org/officeDocument/2006/relationships/image" Target="../media/image59.jpg"/><Relationship Id="rId6" Type="http://schemas.openxmlformats.org/officeDocument/2006/relationships/image" Target="../media/image60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5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5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hyperlink" Target="https://github.com/Kinovarobotics/ros_kortex_vision" TargetMode="Externa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s://pyimagesearch.com/2016/10/24/ubuntu-16-04-how-to-install-opencv/" TargetMode="External"/><Relationship Id="rId4" Type="http://schemas.openxmlformats.org/officeDocument/2006/relationships/image" Target="../media/image5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5.png"/><Relationship Id="rId4" Type="http://schemas.openxmlformats.org/officeDocument/2006/relationships/image" Target="../media/image72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5.png"/><Relationship Id="rId4" Type="http://schemas.openxmlformats.org/officeDocument/2006/relationships/image" Target="../media/image73.jpg"/><Relationship Id="rId5" Type="http://schemas.openxmlformats.org/officeDocument/2006/relationships/image" Target="../media/image74.png"/><Relationship Id="rId6" Type="http://schemas.openxmlformats.org/officeDocument/2006/relationships/image" Target="../media/image75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Relationship Id="rId4" Type="http://schemas.openxmlformats.org/officeDocument/2006/relationships/image" Target="../media/image22.jp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5.png"/><Relationship Id="rId4" Type="http://schemas.openxmlformats.org/officeDocument/2006/relationships/image" Target="../media/image79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5.png"/><Relationship Id="rId4" Type="http://schemas.openxmlformats.org/officeDocument/2006/relationships/image" Target="../media/image80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5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1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2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5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85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86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7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88.jpg"/><Relationship Id="rId5" Type="http://schemas.openxmlformats.org/officeDocument/2006/relationships/image" Target="../media/image89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5.png"/><Relationship Id="rId4" Type="http://schemas.openxmlformats.org/officeDocument/2006/relationships/image" Target="../media/image91.jpg"/><Relationship Id="rId5" Type="http://schemas.openxmlformats.org/officeDocument/2006/relationships/image" Target="../media/image92.jpg"/><Relationship Id="rId6" Type="http://schemas.openxmlformats.org/officeDocument/2006/relationships/image" Target="../media/image93.jpg"/><Relationship Id="rId7" Type="http://schemas.openxmlformats.org/officeDocument/2006/relationships/image" Target="../media/image94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5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Relationship Id="rId4" Type="http://schemas.openxmlformats.org/officeDocument/2006/relationships/image" Target="../media/image97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5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5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5.png"/><Relationship Id="rId4" Type="http://schemas.openxmlformats.org/officeDocument/2006/relationships/hyperlink" Target="https://www.clearpathrobotics.com/assets/guides/kinetic/kinetic-to-melodic/index.html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5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5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5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Relationship Id="rId4" Type="http://schemas.openxmlformats.org/officeDocument/2006/relationships/image" Target="../media/image106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5.png"/><Relationship Id="rId4" Type="http://schemas.openxmlformats.org/officeDocument/2006/relationships/image" Target="../media/image10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3.png"/><Relationship Id="rId4" Type="http://schemas.openxmlformats.org/officeDocument/2006/relationships/hyperlink" Target="http://www.resna.org/sites/default/files/conference/2014/Robotics/Routhier.html" TargetMode="External"/><Relationship Id="rId5" Type="http://schemas.openxmlformats.org/officeDocument/2006/relationships/hyperlink" Target="https://github.com/reinzor/picovoice_ros" TargetMode="External"/><Relationship Id="rId6" Type="http://schemas.openxmlformats.org/officeDocument/2006/relationships/hyperlink" Target="https://picovoice.ai/docs/quick-start/porcupine-python/(accessed" TargetMode="External"/><Relationship Id="rId7" Type="http://schemas.openxmlformats.org/officeDocument/2006/relationships/hyperlink" Target="https://assistive.kinovarobotics.com/uploads/EN-UG-007-Jaco-user-guide-R05.pdf" TargetMode="External"/><Relationship Id="rId8" Type="http://schemas.openxmlformats.org/officeDocument/2006/relationships/hyperlink" Target="https://docs.ros.org/en/kinetic/api/moveit_tutorials/html/doc/move_group_python_interface/move_group_python_interface_tutorial.html(accessed" TargetMode="External"/><Relationship Id="rId9" Type="http://schemas.openxmlformats.org/officeDocument/2006/relationships/hyperlink" Target="https://doi.org/10.5281/zenodo.3908559" TargetMode="External"/><Relationship Id="rId10" Type="http://schemas.openxmlformats.org/officeDocument/2006/relationships/hyperlink" Target="https://github.com/Kinovarobotics/kinova-ros" TargetMode="External"/><Relationship Id="rId11" Type="http://schemas.openxmlformats.org/officeDocument/2006/relationships/hyperlink" Target="https://docs.clearpathrobotics.com/docs/robots/outdoor_robots/jackal/user_manual_jackal/" TargetMode="External"/><Relationship Id="rId12" Type="http://schemas.openxmlformats.org/officeDocument/2006/relationships/hyperlink" Target="https://docs.stereolabs.com/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5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3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.png"/><Relationship Id="rId4" Type="http://schemas.openxmlformats.org/officeDocument/2006/relationships/image" Target="../media/image4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.pn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5.png"/><Relationship Id="rId4" Type="http://schemas.openxmlformats.org/officeDocument/2006/relationships/image" Target="../media/image5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.pn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.png"/><Relationship Id="rId4" Type="http://schemas.openxmlformats.org/officeDocument/2006/relationships/image" Target="../media/image58.jpg"/><Relationship Id="rId5" Type="http://schemas.openxmlformats.org/officeDocument/2006/relationships/image" Target="../media/image59.jpg"/><Relationship Id="rId6" Type="http://schemas.openxmlformats.org/officeDocument/2006/relationships/image" Target="../media/image6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5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hyperlink" Target="https://github.com/Kinovarobotics/ros_kortex_vision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s://pyimagesearch.com/2016/10/24/ubuntu-16-04-how-to-install-opencv/" TargetMode="External"/><Relationship Id="rId4" Type="http://schemas.openxmlformats.org/officeDocument/2006/relationships/image" Target="../media/image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5.png"/><Relationship Id="rId4" Type="http://schemas.openxmlformats.org/officeDocument/2006/relationships/image" Target="../media/image7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5.png"/><Relationship Id="rId4" Type="http://schemas.openxmlformats.org/officeDocument/2006/relationships/image" Target="../media/image73.jpg"/><Relationship Id="rId5" Type="http://schemas.openxmlformats.org/officeDocument/2006/relationships/image" Target="../media/image74.png"/><Relationship Id="rId6" Type="http://schemas.openxmlformats.org/officeDocument/2006/relationships/image" Target="../media/image7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5.png"/><Relationship Id="rId4" Type="http://schemas.openxmlformats.org/officeDocument/2006/relationships/image" Target="../media/image7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5.png"/><Relationship Id="rId4" Type="http://schemas.openxmlformats.org/officeDocument/2006/relationships/image" Target="../media/image8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1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8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8.jpg"/><Relationship Id="rId5" Type="http://schemas.openxmlformats.org/officeDocument/2006/relationships/image" Target="../media/image8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5.png"/><Relationship Id="rId4" Type="http://schemas.openxmlformats.org/officeDocument/2006/relationships/image" Target="../media/image91.jpg"/><Relationship Id="rId5" Type="http://schemas.openxmlformats.org/officeDocument/2006/relationships/image" Target="../media/image92.jpg"/><Relationship Id="rId6" Type="http://schemas.openxmlformats.org/officeDocument/2006/relationships/image" Target="../media/image93.jpg"/><Relationship Id="rId7" Type="http://schemas.openxmlformats.org/officeDocument/2006/relationships/image" Target="../media/image9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97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5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5.png"/><Relationship Id="rId4" Type="http://schemas.openxmlformats.org/officeDocument/2006/relationships/hyperlink" Target="https://www.clearpathrobotics.com/assets/guides/kinetic/kinetic-to-melodic/index.html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5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5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106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3" Type="http://schemas.openxmlformats.org/officeDocument/2006/relationships/image" Target="../media/image5.png"/><Relationship Id="rId4" Type="http://schemas.openxmlformats.org/officeDocument/2006/relationships/image" Target="../media/image107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3.png"/><Relationship Id="rId4" Type="http://schemas.openxmlformats.org/officeDocument/2006/relationships/hyperlink" Target="http://www.resna.org/sites/default/files/conference/2014/Robotics/Routhier.html" TargetMode="External"/><Relationship Id="rId5" Type="http://schemas.openxmlformats.org/officeDocument/2006/relationships/hyperlink" Target="https://github.com/reinzor/picovoice_ros" TargetMode="External"/><Relationship Id="rId6" Type="http://schemas.openxmlformats.org/officeDocument/2006/relationships/hyperlink" Target="https://picovoice.ai/docs/quick-start/porcupine-python/(accessed" TargetMode="External"/><Relationship Id="rId7" Type="http://schemas.openxmlformats.org/officeDocument/2006/relationships/hyperlink" Target="https://assistive.kinovarobotics.com/uploads/EN-UG-007-Jaco-user-guide-R05.pdf" TargetMode="External"/><Relationship Id="rId8" Type="http://schemas.openxmlformats.org/officeDocument/2006/relationships/hyperlink" Target="https://docs.ros.org/en/kinetic/api/moveit_tutorials/html/doc/move_group_python_interface/move_group_python_interface_tutorial.html(accessed" TargetMode="External"/><Relationship Id="rId9" Type="http://schemas.openxmlformats.org/officeDocument/2006/relationships/hyperlink" Target="https://doi.org/10.5281/zenodo.3908559" TargetMode="External"/><Relationship Id="rId10" Type="http://schemas.openxmlformats.org/officeDocument/2006/relationships/hyperlink" Target="https://github.com/Kinovarobotics/kinova-ros" TargetMode="External"/><Relationship Id="rId11" Type="http://schemas.openxmlformats.org/officeDocument/2006/relationships/hyperlink" Target="https://docs.clearpathrobotics.com/docs/robots/outdoor_robots/jackal/user_manual_jackal/" TargetMode="External"/><Relationship Id="rId12" Type="http://schemas.openxmlformats.org/officeDocument/2006/relationships/hyperlink" Target="https://docs.stereolabs.com/" TargetMode="Externa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3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hyperlink" Target="https://www.digikey.ca/en/products/detail/molex/0039013028/2405392" TargetMode="External"/><Relationship Id="rId7" Type="http://schemas.openxmlformats.org/officeDocument/2006/relationships/hyperlink" Target="https://www.digikey.ca/en/products/detail/molex/0457501211/2404781" TargetMode="Externa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Relationship Id="rId4" Type="http://schemas.openxmlformats.org/officeDocument/2006/relationships/image" Target="../media/image2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9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hyperlink" Target="https://www.digikey.ca/en/products/detail/molex/0039013028/2405392" TargetMode="External"/><Relationship Id="rId7" Type="http://schemas.openxmlformats.org/officeDocument/2006/relationships/hyperlink" Target="https://www.digikey.ca/en/products/detail/molex/0457501211/2404781" TargetMode="Externa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5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39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0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.png"/><Relationship Id="rId4" Type="http://schemas.openxmlformats.org/officeDocument/2006/relationships/image" Target="../media/image42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5.pn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3" Type="http://schemas.openxmlformats.org/officeDocument/2006/relationships/image" Target="../media/image5.png"/><Relationship Id="rId4" Type="http://schemas.openxmlformats.org/officeDocument/2006/relationships/image" Target="../media/image50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5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915" y="1006805"/>
            <a:ext cx="11214100" cy="238442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62865" marR="5080" indent="-50800">
              <a:lnSpc>
                <a:spcPts val="8970"/>
              </a:lnSpc>
              <a:spcBef>
                <a:spcPts val="835"/>
              </a:spcBef>
            </a:pPr>
            <a:r>
              <a:rPr dirty="0" sz="8000" spc="-755"/>
              <a:t>VOICE</a:t>
            </a:r>
            <a:r>
              <a:rPr dirty="0" sz="8000" spc="-755" b="0">
                <a:latin typeface="Arial"/>
                <a:cs typeface="Arial"/>
              </a:rPr>
              <a:t>-</a:t>
            </a:r>
            <a:r>
              <a:rPr dirty="0" sz="8000" spc="-1105"/>
              <a:t>COMMAND</a:t>
            </a:r>
            <a:r>
              <a:rPr dirty="0" sz="8000" spc="-190"/>
              <a:t> </a:t>
            </a:r>
            <a:r>
              <a:rPr dirty="0" sz="8000" spc="-844"/>
              <a:t>ACTIVATION</a:t>
            </a:r>
            <a:r>
              <a:rPr dirty="0" sz="8000" spc="-155"/>
              <a:t> </a:t>
            </a:r>
            <a:r>
              <a:rPr dirty="0" sz="8000" spc="-1165"/>
              <a:t>OF </a:t>
            </a:r>
            <a:r>
              <a:rPr dirty="0" sz="8000" spc="-745"/>
              <a:t>JACO2</a:t>
            </a:r>
            <a:r>
              <a:rPr dirty="0" sz="8000" spc="-190"/>
              <a:t> </a:t>
            </a:r>
            <a:r>
              <a:rPr dirty="0" sz="8000" spc="-1095"/>
              <a:t>THROUGH</a:t>
            </a:r>
            <a:r>
              <a:rPr dirty="0" sz="8000" spc="-204"/>
              <a:t> </a:t>
            </a:r>
            <a:r>
              <a:rPr dirty="0" sz="8000" spc="-1050"/>
              <a:t>ROS</a:t>
            </a:r>
            <a:r>
              <a:rPr dirty="0" sz="8000" spc="-170"/>
              <a:t> </a:t>
            </a:r>
            <a:r>
              <a:rPr dirty="0" sz="8000" spc="-855"/>
              <a:t>&amp;</a:t>
            </a:r>
            <a:r>
              <a:rPr dirty="0" sz="8000" spc="-170"/>
              <a:t> </a:t>
            </a:r>
            <a:r>
              <a:rPr dirty="0" sz="8000" spc="-969"/>
              <a:t>PYTHON</a:t>
            </a:r>
            <a:endParaRPr sz="80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300" y="5823203"/>
            <a:ext cx="2726436" cy="8732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6613" y="3121913"/>
            <a:ext cx="9615170" cy="355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17395" marR="5080" indent="2046605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Carlos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Mella-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Rijo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Department</a:t>
            </a:r>
            <a:r>
              <a:rPr dirty="0" sz="40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4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Electrical</a:t>
            </a:r>
            <a:r>
              <a:rPr dirty="0" sz="40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Engineering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University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4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85">
                <a:solidFill>
                  <a:srgbClr val="FFFFFF"/>
                </a:solidFill>
                <a:latin typeface="Carlito"/>
                <a:cs typeface="Carlito"/>
              </a:rPr>
              <a:t>Texas</a:t>
            </a:r>
            <a:r>
              <a:rPr dirty="0" sz="4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4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Arlington</a:t>
            </a:r>
            <a:endParaRPr sz="4000">
              <a:latin typeface="Carlito"/>
              <a:cs typeface="Carlito"/>
            </a:endParaRPr>
          </a:p>
          <a:p>
            <a:pPr marL="5294630">
              <a:lnSpc>
                <a:spcPct val="100000"/>
              </a:lnSpc>
            </a:pP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2023</a:t>
            </a:r>
            <a:endParaRPr sz="4000">
              <a:latin typeface="Carlito"/>
              <a:cs typeface="Carlito"/>
            </a:endParaRPr>
          </a:p>
          <a:p>
            <a:pPr marL="12700" marR="6838315">
              <a:lnSpc>
                <a:spcPct val="100000"/>
              </a:lnSpc>
              <a:spcBef>
                <a:spcPts val="1864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491" y="758951"/>
              <a:ext cx="6451092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66927" y="798576"/>
              <a:ext cx="6337300" cy="5334000"/>
            </a:xfrm>
            <a:custGeom>
              <a:avLst/>
              <a:gdLst/>
              <a:ahLst/>
              <a:cxnLst/>
              <a:rect l="l" t="t" r="r" b="b"/>
              <a:pathLst>
                <a:path w="6337300" h="5334000">
                  <a:moveTo>
                    <a:pt x="633679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6336792" y="5334000"/>
                  </a:lnTo>
                  <a:lnTo>
                    <a:pt x="633679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95"/>
              <a:t>CHARGING</a:t>
            </a:r>
            <a:r>
              <a:rPr dirty="0" sz="4800" spc="-90"/>
              <a:t> </a:t>
            </a:r>
            <a:r>
              <a:rPr dirty="0" sz="4800" spc="-484"/>
              <a:t>WITH</a:t>
            </a:r>
            <a:r>
              <a:rPr dirty="0" sz="4800" spc="-85"/>
              <a:t> </a:t>
            </a:r>
            <a:r>
              <a:rPr dirty="0" sz="4800" spc="-655"/>
              <a:t>MELTED</a:t>
            </a:r>
            <a:r>
              <a:rPr dirty="0" sz="4800" spc="-90"/>
              <a:t> </a:t>
            </a:r>
            <a:r>
              <a:rPr dirty="0" sz="4800" spc="-630"/>
              <a:t>PORT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06768" y="797051"/>
            <a:ext cx="5107305" cy="5928360"/>
            <a:chOff x="6906768" y="797051"/>
            <a:chExt cx="5107305" cy="59283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768" y="797051"/>
              <a:ext cx="4727448" cy="532942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32510" y="810259"/>
            <a:ext cx="5923280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Spare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ordered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800">
              <a:latin typeface="Carlito"/>
              <a:cs typeface="Carlito"/>
            </a:endParaRPr>
          </a:p>
          <a:p>
            <a:pPr marL="299085" marR="30670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meantime,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sufficient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contact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while pressure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reinforced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3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electrical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tape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so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charge.</a:t>
            </a:r>
            <a:endParaRPr sz="1800">
              <a:latin typeface="Carlito"/>
              <a:cs typeface="Carlito"/>
            </a:endParaRPr>
          </a:p>
          <a:p>
            <a:pPr marL="299085" marR="901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battery,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indicator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of,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keep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watch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exceed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endParaRPr sz="1800">
              <a:latin typeface="Carlito"/>
              <a:cs typeface="Carlito"/>
            </a:endParaRPr>
          </a:p>
          <a:p>
            <a:pPr marL="299085" marR="2095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measure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meter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prongs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Li-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Ion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Nominal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26v,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unsure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peak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charge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minutes</a:t>
            </a:r>
            <a:endParaRPr sz="1800">
              <a:latin typeface="Carlito"/>
              <a:cs typeface="Carlito"/>
            </a:endParaRPr>
          </a:p>
          <a:p>
            <a:pPr marL="299085" marR="2228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hopefully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parts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transit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84316" y="6122576"/>
            <a:ext cx="154051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813816"/>
              <a:ext cx="12163425" cy="5222875"/>
            </a:xfrm>
            <a:custGeom>
              <a:avLst/>
              <a:gdLst/>
              <a:ahLst/>
              <a:cxnLst/>
              <a:rect l="l" t="t" r="r" b="b"/>
              <a:pathLst>
                <a:path w="12163425" h="5222875">
                  <a:moveTo>
                    <a:pt x="12163044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63044" y="5222748"/>
                  </a:lnTo>
                  <a:lnTo>
                    <a:pt x="1216304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75"/>
              <a:t>SUPPORT</a:t>
            </a:r>
            <a:r>
              <a:rPr dirty="0" sz="4800" spc="-90"/>
              <a:t> </a:t>
            </a:r>
            <a:r>
              <a:rPr dirty="0" sz="4800" spc="-395"/>
              <a:t>UPDATE(2)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428333"/>
            <a:ext cx="29197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172460" y="5260975"/>
            <a:ext cx="5292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Panel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PC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670048" y="976883"/>
            <a:ext cx="6789420" cy="4300855"/>
            <a:chOff x="2670048" y="976883"/>
            <a:chExt cx="6789420" cy="430085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280" y="3936491"/>
              <a:ext cx="2264664" cy="13014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0048" y="976883"/>
              <a:ext cx="4465320" cy="430072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679692" y="4357116"/>
              <a:ext cx="279400" cy="603885"/>
            </a:xfrm>
            <a:custGeom>
              <a:avLst/>
              <a:gdLst/>
              <a:ahLst/>
              <a:cxnLst/>
              <a:rect l="l" t="t" r="r" b="b"/>
              <a:pathLst>
                <a:path w="279400" h="603885">
                  <a:moveTo>
                    <a:pt x="0" y="603504"/>
                  </a:moveTo>
                  <a:lnTo>
                    <a:pt x="278892" y="603504"/>
                  </a:lnTo>
                  <a:lnTo>
                    <a:pt x="278892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4804" y="999743"/>
              <a:ext cx="2264663" cy="287883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380101" y="6120790"/>
            <a:ext cx="19348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6/22/23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6996" y="6188701"/>
            <a:ext cx="290576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5231" y="6660411"/>
            <a:ext cx="1244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10"/>
              <a:t>POWERING</a:t>
            </a:r>
            <a:r>
              <a:rPr dirty="0" sz="4800" spc="-85"/>
              <a:t> </a:t>
            </a:r>
            <a:r>
              <a:rPr dirty="0" sz="4800" spc="-680"/>
              <a:t>ON</a:t>
            </a:r>
            <a:r>
              <a:rPr dirty="0" sz="4800" spc="-90"/>
              <a:t> </a:t>
            </a:r>
            <a:r>
              <a:rPr dirty="0" sz="4800" spc="-575"/>
              <a:t>PC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428333"/>
            <a:ext cx="29197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492496" y="1126236"/>
            <a:ext cx="6521450" cy="5599430"/>
            <a:chOff x="5492496" y="1126236"/>
            <a:chExt cx="6521450" cy="559943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496" y="4154424"/>
              <a:ext cx="2430779" cy="153122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496" y="1126236"/>
              <a:ext cx="5251704" cy="29519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4154424"/>
              <a:ext cx="2743200" cy="154533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8927" y="961390"/>
            <a:ext cx="4562475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indeed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  <a:p>
            <a:pPr marL="299085" marR="31369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ethernet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operational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host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endParaRPr sz="1800">
              <a:latin typeface="Carlito"/>
              <a:cs typeface="Carlito"/>
            </a:endParaRPr>
          </a:p>
          <a:p>
            <a:pPr marL="299085" marR="42989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display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directly.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HDMI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ports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worked.</a:t>
            </a:r>
            <a:endParaRPr sz="1800">
              <a:latin typeface="Carlito"/>
              <a:cs typeface="Carlito"/>
            </a:endParaRPr>
          </a:p>
          <a:p>
            <a:pPr marL="299085" marR="29654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Read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inactive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sensor,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BIOS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revert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saved</a:t>
            </a:r>
            <a:endParaRPr sz="1800">
              <a:latin typeface="Carlito"/>
              <a:cs typeface="Carlito"/>
            </a:endParaRPr>
          </a:p>
          <a:p>
            <a:pPr lvl="1" marL="756285" marR="20002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selects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motherboard's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card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GPU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disables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motherboard's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HDMI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ports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display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enabled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6996" y="6188701"/>
            <a:ext cx="290576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1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5380101" y="6120790"/>
            <a:ext cx="16421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80" b="1">
                <a:solidFill>
                  <a:srgbClr val="FFFFFF"/>
                </a:solidFill>
                <a:latin typeface="Liberation Sans Narrow"/>
                <a:cs typeface="Liberation Sans Narrow"/>
              </a:rPr>
              <a:t>7/7/23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229"/>
              <a:t>WI-</a:t>
            </a:r>
            <a:r>
              <a:rPr dirty="0" sz="4800" spc="-350"/>
              <a:t>FI</a:t>
            </a:r>
            <a:r>
              <a:rPr dirty="0" sz="4800" spc="-90"/>
              <a:t> </a:t>
            </a:r>
            <a:r>
              <a:rPr dirty="0" sz="4800" spc="-555"/>
              <a:t>SETUP</a:t>
            </a:r>
            <a:r>
              <a:rPr dirty="0" sz="4800" spc="-80"/>
              <a:t> </a:t>
            </a:r>
            <a:r>
              <a:rPr dirty="0" sz="4800" spc="-475"/>
              <a:t>ISSUES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90488" y="957072"/>
            <a:ext cx="5823585" cy="5768340"/>
            <a:chOff x="6190488" y="957072"/>
            <a:chExt cx="5823585" cy="57683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8" y="957072"/>
              <a:ext cx="4942332" cy="30525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8" y="3067811"/>
              <a:ext cx="4937760" cy="277520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8927" y="1131570"/>
            <a:ext cx="6030595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Unfortunately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arose</a:t>
            </a:r>
            <a:endParaRPr sz="1800">
              <a:latin typeface="Carlito"/>
              <a:cs typeface="Carlito"/>
            </a:endParaRPr>
          </a:p>
          <a:p>
            <a:pPr algn="just" marL="12700" marR="165735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computer,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"failed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session."</a:t>
            </a:r>
            <a:endParaRPr sz="1800">
              <a:latin typeface="Carlito"/>
              <a:cs typeface="Carlito"/>
            </a:endParaRPr>
          </a:p>
          <a:p>
            <a:pPr algn="just" marL="12700" marR="9906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switching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trying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"wicd-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curses"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3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"bios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wgds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wrds."</a:t>
            </a:r>
            <a:endParaRPr sz="1800">
              <a:latin typeface="Carlito"/>
              <a:cs typeface="Carlito"/>
            </a:endParaRPr>
          </a:p>
          <a:p>
            <a:pPr algn="just" marL="12700" marR="6096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visible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password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never connects</a:t>
            </a:r>
            <a:endParaRPr sz="1800">
              <a:latin typeface="Carlito"/>
              <a:cs typeface="Carlito"/>
            </a:endParaRPr>
          </a:p>
          <a:p>
            <a:pPr algn="just" marL="12700" marR="99695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router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ethernet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seemed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endParaRPr sz="1800">
              <a:latin typeface="Carlito"/>
              <a:cs typeface="Carlito"/>
            </a:endParaRPr>
          </a:p>
          <a:p>
            <a:pPr marL="12700" marR="62103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3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aren't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loading properly</a:t>
            </a:r>
            <a:endParaRPr sz="1800">
              <a:latin typeface="Carlito"/>
              <a:cs typeface="Carlito"/>
            </a:endParaRPr>
          </a:p>
          <a:p>
            <a:pPr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suggested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programmed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immediately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2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380101" y="6120790"/>
            <a:ext cx="16421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80" b="1">
                <a:solidFill>
                  <a:srgbClr val="FFFFFF"/>
                </a:solidFill>
                <a:latin typeface="Liberation Sans Narrow"/>
                <a:cs typeface="Liberation Sans Narrow"/>
              </a:rPr>
              <a:t>7/7/23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29995"/>
              <a:ext cx="12172315" cy="5222875"/>
            </a:xfrm>
            <a:custGeom>
              <a:avLst/>
              <a:gdLst/>
              <a:ahLst/>
              <a:cxnLst/>
              <a:rect l="l" t="t" r="r" b="b"/>
              <a:pathLst>
                <a:path w="12172315" h="5222875">
                  <a:moveTo>
                    <a:pt x="12172188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72188" y="5222748"/>
                  </a:lnTo>
                  <a:lnTo>
                    <a:pt x="1217218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FINALLY</a:t>
            </a:r>
            <a:r>
              <a:rPr dirty="0" sz="4800" spc="-110"/>
              <a:t> </a:t>
            </a:r>
            <a:r>
              <a:rPr dirty="0" sz="4800" spc="-605"/>
              <a:t>GETTING</a:t>
            </a:r>
            <a:r>
              <a:rPr dirty="0" sz="4800" spc="-65"/>
              <a:t> </a:t>
            </a:r>
            <a:r>
              <a:rPr dirty="0" sz="4800" spc="-635"/>
              <a:t>THE</a:t>
            </a:r>
            <a:r>
              <a:rPr dirty="0" sz="4800" spc="-100"/>
              <a:t> </a:t>
            </a:r>
            <a:r>
              <a:rPr dirty="0" sz="4800" spc="-550"/>
              <a:t>PC</a:t>
            </a:r>
            <a:r>
              <a:rPr dirty="0" sz="4800" spc="-90"/>
              <a:t> </a:t>
            </a:r>
            <a:r>
              <a:rPr dirty="0" sz="4800" spc="-655"/>
              <a:t>WORKING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60654" y="6082080"/>
            <a:ext cx="291973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589776" y="1098803"/>
            <a:ext cx="5424170" cy="5626735"/>
            <a:chOff x="6589776" y="1098803"/>
            <a:chExt cx="5424170" cy="562673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9776" y="1098803"/>
              <a:ext cx="5145024" cy="11186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5435" y="2470403"/>
              <a:ext cx="1830324" cy="215036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7876" y="2470403"/>
              <a:ext cx="3153155" cy="215036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8927" y="948004"/>
            <a:ext cx="6433820" cy="4965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battery.</a:t>
            </a:r>
            <a:endParaRPr sz="1800">
              <a:latin typeface="Carlito"/>
              <a:cs typeface="Carlito"/>
            </a:endParaRPr>
          </a:p>
          <a:p>
            <a:pPr marL="184785" marR="212725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Unfortunately,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reset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enable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setting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endParaRPr sz="1800">
              <a:latin typeface="Carlito"/>
              <a:cs typeface="Carlito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switch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  <a:p>
            <a:pPr marL="184785" marR="413384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sign-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corrupted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somehow.</a:t>
            </a:r>
            <a:endParaRPr sz="1800">
              <a:latin typeface="Carlito"/>
              <a:cs typeface="Carlito"/>
            </a:endParaRPr>
          </a:p>
          <a:p>
            <a:pPr lvl="1" marL="641985" marR="778510" indent="-17272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virtual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(Ctrl+Alt+F2)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ethernet.</a:t>
            </a:r>
            <a:endParaRPr sz="1800">
              <a:latin typeface="Carlito"/>
              <a:cs typeface="Carlito"/>
            </a:endParaRPr>
          </a:p>
          <a:p>
            <a:pPr lvl="1" marL="641985" indent="-172085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reinstalled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sign-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endParaRPr sz="1800">
              <a:latin typeface="Carlito"/>
              <a:cs typeface="Carlito"/>
            </a:endParaRPr>
          </a:p>
          <a:p>
            <a:pPr lvl="2" marL="1099185" indent="-172085">
              <a:lnSpc>
                <a:spcPct val="100000"/>
              </a:lnSpc>
              <a:buFont typeface="Arial"/>
              <a:buChar char="•"/>
              <a:tabLst>
                <a:tab pos="10991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reinstall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packs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endParaRPr sz="1800">
              <a:latin typeface="Carlito"/>
              <a:cs typeface="Carlito"/>
            </a:endParaRPr>
          </a:p>
          <a:p>
            <a:pPr marL="10991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usable</a:t>
            </a:r>
            <a:endParaRPr sz="1800">
              <a:latin typeface="Carlito"/>
              <a:cs typeface="Carlito"/>
            </a:endParaRPr>
          </a:p>
          <a:p>
            <a:pPr lvl="1" marL="641985" marR="78740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419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driver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either</a:t>
            </a:r>
            <a:endParaRPr sz="1800">
              <a:latin typeface="Carlito"/>
              <a:cs typeface="Carlito"/>
            </a:endParaRPr>
          </a:p>
          <a:p>
            <a:pPr marL="184785" marR="206375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connection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internal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PC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seems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bit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spotty.</a:t>
            </a:r>
            <a:r>
              <a:rPr dirty="0" sz="1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Can’t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effectively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download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anything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machine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now,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goal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along.</a:t>
            </a:r>
            <a:endParaRPr sz="18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3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5380101" y="6120790"/>
            <a:ext cx="18084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7/18/23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1048" y="891539"/>
            <a:ext cx="5326380" cy="51023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171" y="6421628"/>
            <a:ext cx="22352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7704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55">
                <a:solidFill>
                  <a:srgbClr val="00AFEF"/>
                </a:solidFill>
              </a:rPr>
              <a:t> </a:t>
            </a:r>
            <a:r>
              <a:rPr dirty="0" sz="6600" spc="-700">
                <a:solidFill>
                  <a:srgbClr val="00AFEF"/>
                </a:solidFill>
              </a:rPr>
              <a:t>THREE-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02335" y="922731"/>
            <a:ext cx="5556250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>
              <a:lnSpc>
                <a:spcPct val="98100"/>
              </a:lnSpc>
              <a:spcBef>
                <a:spcPts val="300"/>
              </a:spcBef>
            </a:pPr>
            <a:r>
              <a:rPr dirty="0" sz="8800" spc="-1030" b="1">
                <a:solidFill>
                  <a:srgbClr val="FFFFFF"/>
                </a:solidFill>
                <a:latin typeface="Liberation Sans Narrow"/>
                <a:cs typeface="Liberation Sans Narrow"/>
              </a:rPr>
              <a:t>IMPLEMENTING </a:t>
            </a:r>
            <a:r>
              <a:rPr dirty="0" sz="8800" spc="-1150" b="1">
                <a:solidFill>
                  <a:srgbClr val="FFFFFF"/>
                </a:solidFill>
                <a:latin typeface="Liberation Sans Narrow"/>
                <a:cs typeface="Liberation Sans Narrow"/>
              </a:rPr>
              <a:t>COMPUTER </a:t>
            </a:r>
            <a:r>
              <a:rPr dirty="0" sz="8800" spc="-785" b="1">
                <a:solidFill>
                  <a:srgbClr val="FFFFFF"/>
                </a:solidFill>
                <a:latin typeface="Liberation Sans Narrow"/>
                <a:cs typeface="Liberation Sans Narrow"/>
              </a:rPr>
              <a:t>VISION</a:t>
            </a:r>
            <a:endParaRPr sz="8800">
              <a:latin typeface="Liberation Sans Narrow"/>
              <a:cs typeface="Liberation Sans Narrow"/>
            </a:endParaRPr>
          </a:p>
          <a:p>
            <a:pPr algn="ctr" marR="135890">
              <a:lnSpc>
                <a:spcPct val="100000"/>
              </a:lnSpc>
              <a:spcBef>
                <a:spcPts val="1205"/>
              </a:spcBef>
            </a:pPr>
            <a:r>
              <a:rPr dirty="0" sz="4800" spc="110" b="1">
                <a:solidFill>
                  <a:srgbClr val="00AFEF"/>
                </a:solidFill>
                <a:latin typeface="Liberation Sans Narrow"/>
                <a:cs typeface="Liberation Sans Narrow"/>
              </a:rPr>
              <a:t>7/19/23</a:t>
            </a:r>
            <a:r>
              <a:rPr dirty="0" sz="4800" spc="-10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0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270" b="1">
                <a:solidFill>
                  <a:srgbClr val="00AFEF"/>
                </a:solidFill>
                <a:latin typeface="Liberation Sans Narrow"/>
                <a:cs typeface="Liberation Sans Narrow"/>
              </a:rPr>
              <a:t>8/29/23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69941" y="6032093"/>
            <a:ext cx="18040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15"/>
              <a:t>IMPLEMENTING</a:t>
            </a:r>
            <a:r>
              <a:rPr dirty="0" spc="-65"/>
              <a:t> </a:t>
            </a:r>
            <a:r>
              <a:rPr dirty="0" spc="-570"/>
              <a:t>COMPUTER</a:t>
            </a:r>
            <a:r>
              <a:rPr dirty="0" spc="-95"/>
              <a:t> </a:t>
            </a:r>
            <a:r>
              <a:rPr dirty="0" spc="-390"/>
              <a:t>VISION</a:t>
            </a:r>
            <a:r>
              <a:rPr dirty="0" spc="-70"/>
              <a:t> </a:t>
            </a:r>
            <a:r>
              <a:rPr dirty="0" spc="-610"/>
              <a:t>FOR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70"/>
              <a:t> </a:t>
            </a:r>
            <a:r>
              <a:rPr dirty="0" spc="-545"/>
              <a:t>DETECTION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7520940" y="835152"/>
            <a:ext cx="4493260" cy="5890260"/>
            <a:chOff x="7520940" y="835152"/>
            <a:chExt cx="4493260" cy="58902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0940" y="835152"/>
              <a:ext cx="2743200" cy="25481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688" y="3945636"/>
              <a:ext cx="2743200" cy="145694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16660" y="988263"/>
            <a:ext cx="5732780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part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senior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involve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learned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look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once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(YOLO)</a:t>
            </a:r>
            <a:endParaRPr sz="1400">
              <a:latin typeface="Carlito"/>
              <a:cs typeface="Carlito"/>
            </a:endParaRPr>
          </a:p>
          <a:p>
            <a:pPr lvl="1" marL="640715" marR="12700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real-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robot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400">
              <a:latin typeface="Carlito"/>
              <a:cs typeface="Carlito"/>
            </a:endParaRPr>
          </a:p>
          <a:p>
            <a:pPr lvl="1" marL="640715" marR="40005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good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SSD,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etc,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recognize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everyday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bags,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doorknobs,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cups,</a:t>
            </a:r>
            <a:endParaRPr sz="14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water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bottles,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etc.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things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commonly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endParaRPr sz="1400">
              <a:latin typeface="Carlito"/>
              <a:cs typeface="Carlito"/>
            </a:endParaRPr>
          </a:p>
          <a:p>
            <a:pPr marL="183515" marR="4254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wanted. 	Would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take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tinkering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perform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task</a:t>
            </a:r>
            <a:endParaRPr sz="1400">
              <a:latin typeface="Carlito"/>
              <a:cs typeface="Carlito"/>
            </a:endParaRPr>
          </a:p>
          <a:p>
            <a:pPr lvl="1" marL="640715" marR="37973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myself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Github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endParaRPr sz="14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u="sng" sz="1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6"/>
              </a:rPr>
              <a:t>https://github.com/Kinovarobotics/ros_kortex_vision</a:t>
            </a:r>
            <a:endParaRPr sz="1400">
              <a:latin typeface="Carlito"/>
              <a:cs typeface="Carlito"/>
            </a:endParaRPr>
          </a:p>
          <a:p>
            <a:pPr lvl="1" marL="640715" marR="13716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infrastructure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functionality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am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envisioning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exists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already,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date.</a:t>
            </a:r>
            <a:endParaRPr sz="1400">
              <a:latin typeface="Carlito"/>
              <a:cs typeface="Carlito"/>
            </a:endParaRPr>
          </a:p>
          <a:p>
            <a:pPr marL="183515" marR="18986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UGV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installed 	already.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10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1027" y="722376"/>
              <a:ext cx="6099048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50464" y="762000"/>
              <a:ext cx="5984875" cy="5222875"/>
            </a:xfrm>
            <a:custGeom>
              <a:avLst/>
              <a:gdLst/>
              <a:ahLst/>
              <a:cxnLst/>
              <a:rect l="l" t="t" r="r" b="b"/>
              <a:pathLst>
                <a:path w="5984875" h="5222875">
                  <a:moveTo>
                    <a:pt x="5984747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5984747" y="5222748"/>
                  </a:lnTo>
                  <a:lnTo>
                    <a:pt x="5984747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15"/>
              <a:t>MY</a:t>
            </a:r>
            <a:r>
              <a:rPr dirty="0" spc="-85"/>
              <a:t> </a:t>
            </a:r>
            <a:r>
              <a:rPr dirty="0" spc="-540"/>
              <a:t>EXPERIENCE</a:t>
            </a:r>
            <a:r>
              <a:rPr dirty="0" spc="-105"/>
              <a:t> </a:t>
            </a:r>
            <a:r>
              <a:rPr dirty="0" spc="-445"/>
              <a:t>WITH</a:t>
            </a:r>
            <a:r>
              <a:rPr dirty="0" spc="-95"/>
              <a:t> </a:t>
            </a:r>
            <a:r>
              <a:rPr dirty="0" spc="-570"/>
              <a:t>OPENCV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128517" y="865377"/>
            <a:ext cx="5698490" cy="429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library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robust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CV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algorithms</a:t>
            </a:r>
            <a:endParaRPr sz="1400">
              <a:latin typeface="Carlito"/>
              <a:cs typeface="Carlito"/>
            </a:endParaRPr>
          </a:p>
          <a:p>
            <a:pPr lvl="1" marL="640715" marR="14604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Integrates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easily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identify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variety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vehicles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categorize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endParaRPr sz="1400">
              <a:latin typeface="Carlito"/>
              <a:cs typeface="Carlito"/>
            </a:endParaRPr>
          </a:p>
          <a:p>
            <a:pPr algn="just" marL="183515" marR="17208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mostly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handled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team's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smaller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group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CSE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Majors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advice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and,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look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old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research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usage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spcBef>
                <a:spcPts val="50"/>
              </a:spcBef>
              <a:buChar char="•"/>
              <a:tabLst>
                <a:tab pos="184150" algn="l"/>
              </a:tabLst>
            </a:pP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official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tutorial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184785" marR="508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4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link: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https://pyimagesearch.com/2016/10/24/ubuntu-16-04-how-</a:t>
            </a:r>
            <a:r>
              <a:rPr dirty="0" u="sng" sz="14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dirty="0" u="none" sz="1400" spc="-25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install-opencv/</a:t>
            </a:r>
            <a:endParaRPr sz="1400">
              <a:latin typeface="Arial"/>
              <a:cs typeface="Arial"/>
            </a:endParaRPr>
          </a:p>
          <a:p>
            <a:pPr lvl="1" marL="640715" marR="236220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installing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(recommended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OpenCV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senior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same)</a:t>
            </a:r>
            <a:endParaRPr sz="1400">
              <a:latin typeface="Arial"/>
              <a:cs typeface="Arial"/>
            </a:endParaRPr>
          </a:p>
          <a:p>
            <a:pPr lvl="1" marL="640715" marR="210185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wall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teammates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senior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did.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reach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endParaRPr sz="1400">
              <a:latin typeface="Arial"/>
              <a:cs typeface="Arial"/>
            </a:endParaRPr>
          </a:p>
          <a:p>
            <a:pPr lvl="2" marL="1097915" marR="118745" indent="-171450">
              <a:lnSpc>
                <a:spcPts val="1639"/>
              </a:lnSpc>
              <a:spcBef>
                <a:spcPts val="90"/>
              </a:spcBef>
              <a:buChar char="•"/>
              <a:tabLst>
                <a:tab pos="10991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remember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correctly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freshly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reinstall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OpenCV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installed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correctly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  <a:p>
            <a:pPr marL="183515" marR="60325" indent="-171450">
              <a:lnSpc>
                <a:spcPts val="168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never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needed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begin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with....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10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459"/>
              <a:t>STUDIO</a:t>
            </a:r>
            <a:r>
              <a:rPr dirty="0" spc="-85"/>
              <a:t> </a:t>
            </a:r>
            <a:r>
              <a:rPr dirty="0" spc="-615"/>
              <a:t>CAMERA</a:t>
            </a:r>
            <a:r>
              <a:rPr dirty="0" spc="-80"/>
              <a:t> </a:t>
            </a:r>
            <a:r>
              <a:rPr dirty="0" spc="270">
                <a:latin typeface="Trebuchet MS"/>
                <a:cs typeface="Trebuchet MS"/>
              </a:rPr>
              <a:t>–</a:t>
            </a:r>
            <a:r>
              <a:rPr dirty="0" spc="-409">
                <a:latin typeface="Trebuchet MS"/>
                <a:cs typeface="Trebuchet MS"/>
              </a:rPr>
              <a:t> </a:t>
            </a:r>
            <a:r>
              <a:rPr dirty="0" spc="-445"/>
              <a:t>POINT</a:t>
            </a:r>
            <a:r>
              <a:rPr dirty="0" spc="-95"/>
              <a:t> </a:t>
            </a:r>
            <a:r>
              <a:rPr dirty="0" spc="-615"/>
              <a:t>CLOUD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81940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1940" algn="l"/>
              </a:tabLst>
            </a:pPr>
            <a:r>
              <a:rPr dirty="0"/>
              <a:t>Clearpath</a:t>
            </a:r>
            <a:r>
              <a:rPr dirty="0" spc="-45"/>
              <a:t> </a:t>
            </a:r>
            <a:r>
              <a:rPr dirty="0"/>
              <a:t>sent</a:t>
            </a:r>
            <a:r>
              <a:rPr dirty="0" spc="-45"/>
              <a:t> </a:t>
            </a:r>
            <a:r>
              <a:rPr dirty="0"/>
              <a:t>me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/>
              <a:t>custom</a:t>
            </a:r>
            <a:r>
              <a:rPr dirty="0" spc="-50"/>
              <a:t> </a:t>
            </a:r>
            <a:r>
              <a:rPr dirty="0"/>
              <a:t>manual</a:t>
            </a:r>
            <a:r>
              <a:rPr dirty="0" spc="-55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 spc="-25"/>
              <a:t>the</a:t>
            </a:r>
          </a:p>
          <a:p>
            <a:pPr marL="283210">
              <a:lnSpc>
                <a:spcPct val="100000"/>
              </a:lnSpc>
            </a:pPr>
            <a:r>
              <a:rPr dirty="0" spc="-25"/>
              <a:t>UTARI</a:t>
            </a:r>
            <a:r>
              <a:rPr dirty="0" spc="-60"/>
              <a:t> </a:t>
            </a:r>
            <a:r>
              <a:rPr dirty="0"/>
              <a:t>ordered</a:t>
            </a:r>
            <a:r>
              <a:rPr dirty="0" spc="-60"/>
              <a:t> </a:t>
            </a:r>
            <a:r>
              <a:rPr dirty="0"/>
              <a:t>Jackal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65"/>
              <a:t> </a:t>
            </a:r>
            <a:r>
              <a:rPr dirty="0"/>
              <a:t>have</a:t>
            </a:r>
            <a:r>
              <a:rPr dirty="0" spc="-50"/>
              <a:t> </a:t>
            </a:r>
            <a:r>
              <a:rPr dirty="0"/>
              <a:t>been</a:t>
            </a:r>
            <a:r>
              <a:rPr dirty="0" spc="-65"/>
              <a:t> </a:t>
            </a:r>
            <a:r>
              <a:rPr dirty="0" spc="-10"/>
              <a:t>using</a:t>
            </a:r>
          </a:p>
          <a:p>
            <a:pPr marL="281305" marR="5080" indent="-170815">
              <a:lnSpc>
                <a:spcPct val="100000"/>
              </a:lnSpc>
              <a:buFont typeface="Arial"/>
              <a:buChar char="•"/>
              <a:tabLst>
                <a:tab pos="283210" algn="l"/>
              </a:tabLst>
            </a:pPr>
            <a:r>
              <a:rPr dirty="0"/>
              <a:t>Informed</a:t>
            </a:r>
            <a:r>
              <a:rPr dirty="0" spc="-60"/>
              <a:t> </a:t>
            </a:r>
            <a:r>
              <a:rPr dirty="0"/>
              <a:t>me</a:t>
            </a:r>
            <a:r>
              <a:rPr dirty="0" spc="-55"/>
              <a:t> </a:t>
            </a:r>
            <a:r>
              <a:rPr dirty="0"/>
              <a:t>that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Zed</a:t>
            </a:r>
            <a:r>
              <a:rPr dirty="0" spc="-45"/>
              <a:t> </a:t>
            </a:r>
            <a:r>
              <a:rPr dirty="0" spc="-10"/>
              <a:t>camera</a:t>
            </a:r>
            <a:r>
              <a:rPr dirty="0" spc="-40"/>
              <a:t> </a:t>
            </a:r>
            <a:r>
              <a:rPr dirty="0"/>
              <a:t>was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40"/>
              <a:t> </a:t>
            </a:r>
            <a:r>
              <a:rPr dirty="0"/>
              <a:t>set</a:t>
            </a:r>
            <a:r>
              <a:rPr dirty="0" spc="-30"/>
              <a:t> </a:t>
            </a:r>
            <a:r>
              <a:rPr dirty="0"/>
              <a:t>up</a:t>
            </a:r>
            <a:r>
              <a:rPr dirty="0" spc="-55"/>
              <a:t> </a:t>
            </a:r>
            <a:r>
              <a:rPr dirty="0" spc="-25"/>
              <a:t>in 	ROS</a:t>
            </a:r>
          </a:p>
          <a:p>
            <a:pPr marL="281305" marR="73660" indent="-170815">
              <a:lnSpc>
                <a:spcPct val="100000"/>
              </a:lnSpc>
              <a:buFont typeface="Arial"/>
              <a:buChar char="•"/>
              <a:tabLst>
                <a:tab pos="283210" algn="l"/>
              </a:tabLst>
            </a:pPr>
            <a:r>
              <a:rPr dirty="0" spc="-10"/>
              <a:t>Tried</a:t>
            </a:r>
            <a:r>
              <a:rPr dirty="0" spc="-30"/>
              <a:t> </a:t>
            </a:r>
            <a:r>
              <a:rPr dirty="0"/>
              <a:t>it</a:t>
            </a:r>
            <a:r>
              <a:rPr dirty="0" spc="-30"/>
              <a:t> </a:t>
            </a:r>
            <a:r>
              <a:rPr dirty="0"/>
              <a:t>out,</a:t>
            </a:r>
            <a:r>
              <a:rPr dirty="0" spc="-25"/>
              <a:t> </a:t>
            </a:r>
            <a:r>
              <a:rPr dirty="0"/>
              <a:t>seems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working.</a:t>
            </a:r>
            <a:r>
              <a:rPr dirty="0" spc="-55"/>
              <a:t> </a:t>
            </a:r>
            <a:r>
              <a:rPr dirty="0"/>
              <a:t>I</a:t>
            </a:r>
            <a:r>
              <a:rPr dirty="0" spc="-35"/>
              <a:t> </a:t>
            </a:r>
            <a:r>
              <a:rPr dirty="0"/>
              <a:t>am</a:t>
            </a:r>
            <a:r>
              <a:rPr dirty="0" spc="-30"/>
              <a:t> </a:t>
            </a:r>
            <a:r>
              <a:rPr dirty="0"/>
              <a:t>not</a:t>
            </a:r>
            <a:r>
              <a:rPr dirty="0" spc="-35"/>
              <a:t> </a:t>
            </a:r>
            <a:r>
              <a:rPr dirty="0" spc="-20"/>
              <a:t>sure </a:t>
            </a:r>
            <a:r>
              <a:rPr dirty="0" spc="-20"/>
              <a:t>	</a:t>
            </a:r>
            <a:r>
              <a:rPr dirty="0"/>
              <a:t>how</a:t>
            </a:r>
            <a:r>
              <a:rPr dirty="0" spc="-35"/>
              <a:t> </a:t>
            </a:r>
            <a:r>
              <a:rPr dirty="0" spc="-10"/>
              <a:t>accurate</a:t>
            </a:r>
            <a:r>
              <a:rPr dirty="0" spc="-20"/>
              <a:t> </a:t>
            </a:r>
            <a:r>
              <a:rPr dirty="0"/>
              <a:t>it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or</a:t>
            </a:r>
            <a:r>
              <a:rPr dirty="0" spc="-35"/>
              <a:t> </a:t>
            </a:r>
            <a:r>
              <a:rPr dirty="0"/>
              <a:t>how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use</a:t>
            </a:r>
            <a:r>
              <a:rPr dirty="0" spc="-20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 spc="-10"/>
              <a:t>conjunction </a:t>
            </a:r>
            <a:r>
              <a:rPr dirty="0" spc="-10"/>
              <a:t>	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/>
              <a:t>motion</a:t>
            </a:r>
            <a:r>
              <a:rPr dirty="0" spc="-35"/>
              <a:t> </a:t>
            </a:r>
            <a:r>
              <a:rPr dirty="0"/>
              <a:t>planning</a:t>
            </a:r>
            <a:r>
              <a:rPr dirty="0" spc="-45"/>
              <a:t> </a:t>
            </a:r>
            <a:r>
              <a:rPr dirty="0"/>
              <a:t>just</a:t>
            </a:r>
            <a:r>
              <a:rPr dirty="0" spc="-35"/>
              <a:t> </a:t>
            </a:r>
            <a:r>
              <a:rPr dirty="0"/>
              <a:t>yet.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40"/>
              <a:t> </a:t>
            </a:r>
            <a:r>
              <a:rPr dirty="0"/>
              <a:t>am</a:t>
            </a:r>
            <a:r>
              <a:rPr dirty="0" spc="-35"/>
              <a:t> </a:t>
            </a:r>
            <a:r>
              <a:rPr dirty="0"/>
              <a:t>also</a:t>
            </a:r>
            <a:r>
              <a:rPr dirty="0" spc="-15"/>
              <a:t> </a:t>
            </a:r>
            <a:r>
              <a:rPr dirty="0"/>
              <a:t>unsure</a:t>
            </a:r>
            <a:r>
              <a:rPr dirty="0" spc="-40"/>
              <a:t> </a:t>
            </a:r>
            <a:r>
              <a:rPr dirty="0" spc="-25"/>
              <a:t>of </a:t>
            </a:r>
            <a:r>
              <a:rPr dirty="0" spc="-25"/>
              <a:t>	</a:t>
            </a:r>
            <a:r>
              <a:rPr dirty="0"/>
              <a:t>how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use</a:t>
            </a:r>
            <a:r>
              <a:rPr dirty="0" spc="-25"/>
              <a:t> </a:t>
            </a:r>
            <a:r>
              <a:rPr dirty="0"/>
              <a:t>object</a:t>
            </a:r>
            <a:r>
              <a:rPr dirty="0" spc="-25"/>
              <a:t> </a:t>
            </a:r>
            <a:r>
              <a:rPr dirty="0" spc="-10"/>
              <a:t>detection</a:t>
            </a:r>
            <a:r>
              <a:rPr dirty="0" spc="-25"/>
              <a:t> </a:t>
            </a:r>
            <a:r>
              <a:rPr dirty="0"/>
              <a:t>with</a:t>
            </a:r>
            <a:r>
              <a:rPr dirty="0" spc="-35"/>
              <a:t> </a:t>
            </a:r>
            <a:r>
              <a:rPr dirty="0"/>
              <a:t>it</a:t>
            </a:r>
            <a:r>
              <a:rPr dirty="0" spc="-25"/>
              <a:t> </a:t>
            </a:r>
            <a:r>
              <a:rPr dirty="0"/>
              <a:t>so</a:t>
            </a:r>
            <a:r>
              <a:rPr dirty="0" spc="-20"/>
              <a:t> </a:t>
            </a:r>
            <a:r>
              <a:rPr dirty="0"/>
              <a:t>Jaco</a:t>
            </a:r>
            <a:r>
              <a:rPr dirty="0" spc="-35"/>
              <a:t> </a:t>
            </a:r>
            <a:r>
              <a:rPr dirty="0" spc="-25"/>
              <a:t>arm </a:t>
            </a:r>
            <a:r>
              <a:rPr dirty="0" spc="-25"/>
              <a:t>	</a:t>
            </a:r>
            <a:r>
              <a:rPr dirty="0"/>
              <a:t>can</a:t>
            </a:r>
            <a:r>
              <a:rPr dirty="0" spc="-20"/>
              <a:t> </a:t>
            </a:r>
            <a:r>
              <a:rPr dirty="0"/>
              <a:t>pick</a:t>
            </a:r>
            <a:r>
              <a:rPr dirty="0" spc="-30"/>
              <a:t> </a:t>
            </a:r>
            <a:r>
              <a:rPr dirty="0"/>
              <a:t>up</a:t>
            </a:r>
            <a:r>
              <a:rPr dirty="0" spc="-20"/>
              <a:t> </a:t>
            </a:r>
            <a:r>
              <a:rPr dirty="0"/>
              <a:t>objects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20"/>
              <a:t>differentiate</a:t>
            </a:r>
            <a:r>
              <a:rPr dirty="0" spc="15"/>
              <a:t> </a:t>
            </a:r>
            <a:r>
              <a:rPr dirty="0" spc="-10"/>
              <a:t>between 	objects</a:t>
            </a:r>
          </a:p>
          <a:p>
            <a:pPr marL="281940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81940" algn="l"/>
              </a:tabLst>
            </a:pPr>
            <a:r>
              <a:rPr dirty="0"/>
              <a:t>Upon</a:t>
            </a:r>
            <a:r>
              <a:rPr dirty="0" spc="-65"/>
              <a:t> </a:t>
            </a:r>
            <a:r>
              <a:rPr dirty="0"/>
              <a:t>further</a:t>
            </a:r>
            <a:r>
              <a:rPr dirty="0" spc="-35"/>
              <a:t> </a:t>
            </a:r>
            <a:r>
              <a:rPr dirty="0" spc="-10"/>
              <a:t>inspection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functionality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40"/>
              <a:t> </a:t>
            </a:r>
            <a:r>
              <a:rPr dirty="0" spc="-10"/>
              <a:t>desire</a:t>
            </a:r>
          </a:p>
          <a:p>
            <a:pPr marL="283210">
              <a:lnSpc>
                <a:spcPct val="100000"/>
              </a:lnSpc>
            </a:pPr>
            <a:r>
              <a:rPr dirty="0"/>
              <a:t>may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/>
              <a:t>possible</a:t>
            </a:r>
            <a:r>
              <a:rPr dirty="0" spc="-10"/>
              <a:t> </a:t>
            </a:r>
            <a:r>
              <a:rPr dirty="0"/>
              <a:t>out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20"/>
              <a:t>box.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52388" y="1534667"/>
            <a:ext cx="5861685" cy="5191125"/>
            <a:chOff x="6152388" y="1534667"/>
            <a:chExt cx="5861685" cy="519112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2388" y="1534667"/>
              <a:ext cx="5661660" cy="344271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10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7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645"/>
              <a:t>YOLO</a:t>
            </a:r>
            <a:r>
              <a:rPr dirty="0" spc="-80"/>
              <a:t> </a:t>
            </a:r>
            <a:r>
              <a:rPr dirty="0" spc="-555"/>
              <a:t>IMAGE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85"/>
              <a:t> </a:t>
            </a:r>
            <a:r>
              <a:rPr dirty="0" spc="-535"/>
              <a:t>DETECTION</a:t>
            </a:r>
            <a:r>
              <a:rPr dirty="0" spc="-100"/>
              <a:t> </a:t>
            </a:r>
            <a:r>
              <a:rPr dirty="0" spc="-535"/>
              <a:t>TEST</a:t>
            </a:r>
            <a:r>
              <a:rPr dirty="0" spc="-90"/>
              <a:t> </a:t>
            </a:r>
            <a:r>
              <a:rPr dirty="0" spc="-295"/>
              <a:t>IN</a:t>
            </a:r>
            <a:r>
              <a:rPr dirty="0" spc="-75"/>
              <a:t> </a:t>
            </a:r>
            <a:r>
              <a:rPr dirty="0" spc="-540"/>
              <a:t>PYTHON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60679" y="849249"/>
            <a:ext cx="5716270" cy="4599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YOLOv5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Tested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images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extent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trained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with.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people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2000">
              <a:latin typeface="Carlito"/>
              <a:cs typeface="Carlito"/>
            </a:endParaRPr>
          </a:p>
          <a:p>
            <a:pPr marL="182880" marR="395605" indent="-170815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grab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water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detectable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items.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obtained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images.</a:t>
            </a:r>
            <a:r>
              <a:rPr dirty="0" sz="2000" spc="3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things: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live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endParaRPr sz="2000">
              <a:latin typeface="Carlito"/>
              <a:cs typeface="Carlito"/>
            </a:endParaRPr>
          </a:p>
          <a:p>
            <a:pPr lvl="2" marL="1097915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0979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(ZED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natively)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Understand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2000">
              <a:latin typeface="Carlito"/>
              <a:cs typeface="Carlito"/>
            </a:endParaRPr>
          </a:p>
          <a:p>
            <a:pPr algn="r" lvl="2" marL="170815" marR="1277620" indent="-170815">
              <a:lnSpc>
                <a:spcPct val="100000"/>
              </a:lnSpc>
              <a:buFont typeface="Arial"/>
              <a:buChar char="•"/>
              <a:tabLst>
                <a:tab pos="1708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(Will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come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file)</a:t>
            </a:r>
            <a:endParaRPr sz="2000">
              <a:latin typeface="Carlito"/>
              <a:cs typeface="Carlito"/>
            </a:endParaRPr>
          </a:p>
          <a:p>
            <a:pPr algn="r" lvl="1" marL="170815" marR="1228725" indent="-170815">
              <a:lnSpc>
                <a:spcPct val="100000"/>
              </a:lnSpc>
              <a:buFont typeface="Arial"/>
              <a:buChar char="•"/>
              <a:tabLst>
                <a:tab pos="1708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Integrate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planning</a:t>
            </a:r>
            <a:endParaRPr sz="2000">
              <a:latin typeface="Carlito"/>
              <a:cs typeface="Carlito"/>
            </a:endParaRPr>
          </a:p>
          <a:p>
            <a:pPr lvl="2" marL="1097280" marR="11430" indent="-170815">
              <a:lnSpc>
                <a:spcPct val="100000"/>
              </a:lnSpc>
              <a:buFont typeface="Arial"/>
              <a:buChar char="•"/>
              <a:tabLst>
                <a:tab pos="10991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(This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difficult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implement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manufacturer)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513576" y="829055"/>
            <a:ext cx="5600700" cy="5896610"/>
            <a:chOff x="6513576" y="829055"/>
            <a:chExt cx="5600700" cy="58966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7772" y="829055"/>
              <a:ext cx="2743200" cy="15453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2392680"/>
              <a:ext cx="5600700" cy="28026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0783" y="830579"/>
              <a:ext cx="2743200" cy="154228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10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8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2208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941832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60"/>
              <a:t>GATHERING</a:t>
            </a:r>
            <a:r>
              <a:rPr dirty="0" spc="-95"/>
              <a:t> </a:t>
            </a:r>
            <a:r>
              <a:rPr dirty="0" spc="-470"/>
              <a:t>UTARI10</a:t>
            </a:r>
            <a:r>
              <a:rPr dirty="0" spc="-105"/>
              <a:t> </a:t>
            </a:r>
            <a:r>
              <a:rPr dirty="0" spc="-540"/>
              <a:t>JACKAL</a:t>
            </a:r>
            <a:r>
              <a:rPr dirty="0" spc="-75"/>
              <a:t> </a:t>
            </a:r>
            <a:r>
              <a:rPr dirty="0" spc="-620"/>
              <a:t>HARDWARE</a:t>
            </a:r>
            <a:r>
              <a:rPr dirty="0" spc="-105"/>
              <a:t> </a:t>
            </a:r>
            <a:r>
              <a:rPr dirty="0" spc="-484"/>
              <a:t>DESCRIPTION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60679" y="849249"/>
            <a:ext cx="6710680" cy="4766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UTARI10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working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gets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nothing,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topics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not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correctly.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scratch.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URDF.</a:t>
            </a:r>
            <a:endParaRPr sz="2000">
              <a:latin typeface="Carlito"/>
              <a:cs typeface="Carlito"/>
            </a:endParaRPr>
          </a:p>
          <a:p>
            <a:pPr lvl="1" marL="640080" marR="188595" indent="-170815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Got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stating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accessory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didn't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have.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optional</a:t>
            </a:r>
            <a:r>
              <a:rPr dirty="0" sz="20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accessories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inclusion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2000">
              <a:latin typeface="Carlito"/>
              <a:cs typeface="Carlito"/>
            </a:endParaRPr>
          </a:p>
          <a:p>
            <a:pPr lvl="2" marL="1269365" indent="-342265">
              <a:lnSpc>
                <a:spcPts val="1290"/>
              </a:lnSpc>
              <a:spcBef>
                <a:spcPts val="60"/>
              </a:spcBef>
              <a:buFont typeface="Arial"/>
              <a:buChar char="•"/>
              <a:tabLst>
                <a:tab pos="1269365" algn="l"/>
              </a:tabLst>
            </a:pPr>
            <a:r>
              <a:rPr dirty="0" sz="1100" spc="-10">
                <a:solidFill>
                  <a:srgbClr val="808080"/>
                </a:solidFill>
                <a:latin typeface="Carlito"/>
                <a:cs typeface="Carlito"/>
              </a:rPr>
              <a:t>&lt;</a:t>
            </a:r>
            <a:r>
              <a:rPr dirty="0" sz="1100" spc="-10">
                <a:solidFill>
                  <a:srgbClr val="559CD5"/>
                </a:solidFill>
                <a:latin typeface="Carlito"/>
                <a:cs typeface="Carlito"/>
              </a:rPr>
              <a:t>xacro:include</a:t>
            </a:r>
            <a:r>
              <a:rPr dirty="0" sz="1100" spc="15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1100" spc="-10">
                <a:solidFill>
                  <a:srgbClr val="9CDCFD"/>
                </a:solidFill>
                <a:latin typeface="Carlito"/>
                <a:cs typeface="Carlito"/>
              </a:rPr>
              <a:t>filename</a:t>
            </a:r>
            <a:r>
              <a:rPr dirty="0" sz="1100" spc="-10">
                <a:solidFill>
                  <a:srgbClr val="CCCCCC"/>
                </a:solidFill>
                <a:latin typeface="Carlito"/>
                <a:cs typeface="Carlito"/>
              </a:rPr>
              <a:t>=</a:t>
            </a:r>
            <a:r>
              <a:rPr dirty="0" sz="1100" spc="-10">
                <a:solidFill>
                  <a:srgbClr val="CE9178"/>
                </a:solidFill>
                <a:latin typeface="Carlito"/>
                <a:cs typeface="Carlito"/>
              </a:rPr>
              <a:t>"$(find</a:t>
            </a:r>
            <a:r>
              <a:rPr dirty="0" sz="1100" spc="13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1100" spc="-10">
                <a:solidFill>
                  <a:srgbClr val="CE9178"/>
                </a:solidFill>
                <a:latin typeface="Carlito"/>
                <a:cs typeface="Carlito"/>
              </a:rPr>
              <a:t>jackal_description)/urdf/accessories.urdf.xacro"</a:t>
            </a:r>
            <a:r>
              <a:rPr dirty="0" sz="1100" spc="114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1100" spc="-25">
                <a:solidFill>
                  <a:srgbClr val="808080"/>
                </a:solidFill>
                <a:latin typeface="Carlito"/>
                <a:cs typeface="Carlito"/>
              </a:rPr>
              <a:t>/&gt;</a:t>
            </a:r>
            <a:endParaRPr sz="1100">
              <a:latin typeface="Carlito"/>
              <a:cs typeface="Carlito"/>
            </a:endParaRPr>
          </a:p>
          <a:p>
            <a:pPr lvl="1" marL="812165" indent="-342265">
              <a:lnSpc>
                <a:spcPts val="237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body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endParaRPr sz="2000">
              <a:latin typeface="Carlito"/>
              <a:cs typeface="Carlito"/>
            </a:endParaRPr>
          </a:p>
          <a:p>
            <a:pPr lvl="1" marL="812800" marR="949960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rotation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pi/2,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fix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orientation</a:t>
            </a:r>
            <a:endParaRPr sz="2000">
              <a:latin typeface="Carlito"/>
              <a:cs typeface="Carlito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accessories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00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2000">
              <a:latin typeface="Carlito"/>
              <a:cs typeface="Carlito"/>
            </a:endParaRPr>
          </a:p>
          <a:p>
            <a:pPr lvl="1" marL="812800" marR="219710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object detection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863840" y="833627"/>
            <a:ext cx="4150360" cy="5892165"/>
            <a:chOff x="7863840" y="833627"/>
            <a:chExt cx="4150360" cy="589216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80" y="833627"/>
              <a:ext cx="3112007" cy="23012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3840" y="3183635"/>
              <a:ext cx="3543300" cy="257708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10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711708"/>
            <a:ext cx="4742688" cy="54467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63607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5"/>
              <a:t>USING</a:t>
            </a:r>
            <a:r>
              <a:rPr dirty="0" sz="4800" spc="-85"/>
              <a:t> </a:t>
            </a:r>
            <a:r>
              <a:rPr dirty="0" sz="4800" spc="-520"/>
              <a:t>MOVEIT!</a:t>
            </a:r>
            <a:r>
              <a:rPr dirty="0" sz="4800" spc="-100"/>
              <a:t> </a:t>
            </a:r>
            <a:r>
              <a:rPr dirty="0" sz="4800" spc="-595"/>
              <a:t>SUCCESSFULLY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5928" y="751331"/>
            <a:ext cx="4628515" cy="5334000"/>
          </a:xfrm>
          <a:prstGeom prst="rect">
            <a:avLst/>
          </a:prstGeom>
          <a:solidFill>
            <a:srgbClr val="171616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374650" marR="222885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Tested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clients,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cumbersome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endParaRPr sz="2400">
              <a:latin typeface="Carlito"/>
              <a:cs typeface="Carlito"/>
            </a:endParaRPr>
          </a:p>
          <a:p>
            <a:pPr marL="374650" marR="109220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endParaRPr sz="2400">
              <a:latin typeface="Carlito"/>
              <a:cs typeface="Carlito"/>
            </a:endParaRPr>
          </a:p>
          <a:p>
            <a:pPr marL="374650" indent="-286385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allows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400">
              <a:latin typeface="Carlito"/>
              <a:cs typeface="Carlito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compound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movements.</a:t>
            </a:r>
            <a:endParaRPr sz="2400">
              <a:latin typeface="Carlito"/>
              <a:cs typeface="Carlito"/>
            </a:endParaRPr>
          </a:p>
          <a:p>
            <a:pPr algn="just" marL="372745" marR="444500" indent="-285115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Otherwise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deal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send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Jaco.</a:t>
            </a:r>
            <a:endParaRPr sz="2400">
              <a:latin typeface="Carlito"/>
              <a:cs typeface="Carlito"/>
            </a:endParaRPr>
          </a:p>
          <a:p>
            <a:pPr marL="374650" marR="1206500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"roslaunch j2n6s300_moveit_config j2n6s300_demo.launch"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2791" y="739140"/>
            <a:ext cx="7379208" cy="537057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84316" y="6122576"/>
            <a:ext cx="154051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901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95"/>
              </a:spcBef>
            </a:pPr>
            <a:r>
              <a:rPr dirty="0" sz="4000" spc="-470"/>
              <a:t>MOVING</a:t>
            </a:r>
            <a:r>
              <a:rPr dirty="0" sz="4000" spc="-70"/>
              <a:t> </a:t>
            </a:r>
            <a:r>
              <a:rPr dirty="0" sz="4000" spc="-565"/>
              <a:t>ON</a:t>
            </a:r>
            <a:r>
              <a:rPr dirty="0" sz="4000" spc="-80"/>
              <a:t> </a:t>
            </a:r>
            <a:r>
              <a:rPr dirty="0" sz="4000" spc="-560"/>
              <a:t>FROM</a:t>
            </a:r>
            <a:r>
              <a:rPr dirty="0" sz="4000" spc="-45"/>
              <a:t> </a:t>
            </a:r>
            <a:r>
              <a:rPr dirty="0" sz="4000" spc="-495"/>
              <a:t>JACKAL</a:t>
            </a:r>
            <a:r>
              <a:rPr dirty="0" sz="4000" spc="-75"/>
              <a:t> </a:t>
            </a:r>
            <a:r>
              <a:rPr dirty="0" sz="4000" spc="140"/>
              <a:t>-</a:t>
            </a:r>
            <a:r>
              <a:rPr dirty="0" sz="4000" spc="-520"/>
              <a:t>COMPUTER</a:t>
            </a:r>
            <a:r>
              <a:rPr dirty="0" sz="4000" spc="-45"/>
              <a:t> </a:t>
            </a:r>
            <a:r>
              <a:rPr dirty="0" sz="4000" spc="-355"/>
              <a:t>VISION</a:t>
            </a:r>
            <a:r>
              <a:rPr dirty="0" sz="4000" spc="-80"/>
              <a:t> </a:t>
            </a:r>
            <a:r>
              <a:rPr dirty="0" sz="4000" spc="-405"/>
              <a:t>WITH</a:t>
            </a:r>
            <a:r>
              <a:rPr dirty="0" sz="4000" spc="-55"/>
              <a:t> </a:t>
            </a:r>
            <a:r>
              <a:rPr dirty="0" sz="4000" spc="-425"/>
              <a:t>LIVE</a:t>
            </a:r>
            <a:r>
              <a:rPr dirty="0" sz="4000" spc="-90"/>
              <a:t> </a:t>
            </a:r>
            <a:r>
              <a:rPr dirty="0" sz="4000" spc="-590"/>
              <a:t>FEED</a:t>
            </a:r>
            <a:endParaRPr sz="40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09816" y="1664207"/>
            <a:ext cx="5104130" cy="5061585"/>
            <a:chOff x="6909816" y="1664207"/>
            <a:chExt cx="5104130" cy="50615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9816" y="1664207"/>
              <a:ext cx="5103876" cy="352958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56438" y="921511"/>
            <a:ext cx="636714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88836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Troubleshooting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supported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away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1600">
              <a:latin typeface="Carlito"/>
              <a:cs typeface="Carlito"/>
            </a:endParaRPr>
          </a:p>
          <a:p>
            <a:pPr lvl="1" marL="642620" indent="-172720">
              <a:lnSpc>
                <a:spcPct val="100000"/>
              </a:lnSpc>
              <a:buFont typeface="Arial"/>
              <a:buChar char="•"/>
              <a:tabLst>
                <a:tab pos="6426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Going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endParaRPr sz="1600">
              <a:latin typeface="Carlito"/>
              <a:cs typeface="Carlito"/>
            </a:endParaRPr>
          </a:p>
          <a:p>
            <a:pPr marL="6419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objects.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interface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already.</a:t>
            </a:r>
            <a:endParaRPr sz="1600">
              <a:latin typeface="Carlito"/>
              <a:cs typeface="Carlito"/>
            </a:endParaRPr>
          </a:p>
          <a:p>
            <a:pPr lvl="1" marL="642620" indent="-172720">
              <a:lnSpc>
                <a:spcPct val="100000"/>
              </a:lnSpc>
              <a:buFont typeface="Arial"/>
              <a:buChar char="•"/>
              <a:tabLst>
                <a:tab pos="6426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troubleshoot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manufacturer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3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background.</a:t>
            </a:r>
            <a:endParaRPr sz="1600">
              <a:latin typeface="Carlito"/>
              <a:cs typeface="Carlito"/>
            </a:endParaRPr>
          </a:p>
          <a:p>
            <a:pPr marL="184785" marR="33655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YOLOv5,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numpy,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OpenCV,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obtain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live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analyzes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outputs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level,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images.</a:t>
            </a:r>
            <a:endParaRPr sz="1600">
              <a:latin typeface="Carlito"/>
              <a:cs typeface="Carlito"/>
            </a:endParaRPr>
          </a:p>
          <a:p>
            <a:pPr marL="18542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webcam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test.</a:t>
            </a:r>
            <a:endParaRPr sz="1600">
              <a:latin typeface="Carlito"/>
              <a:cs typeface="Carlito"/>
            </a:endParaRPr>
          </a:p>
          <a:p>
            <a:pPr algn="r" lvl="1" marL="172720" marR="144780" indent="-17272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extra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processing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endParaRPr sz="1600">
              <a:latin typeface="Carlito"/>
              <a:cs typeface="Carlito"/>
            </a:endParaRPr>
          </a:p>
          <a:p>
            <a:pPr algn="r" marR="1778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adjustments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somewhat</a:t>
            </a:r>
            <a:endParaRPr sz="1600">
              <a:latin typeface="Carlito"/>
              <a:cs typeface="Carlito"/>
            </a:endParaRPr>
          </a:p>
          <a:p>
            <a:pPr algn="just" marL="184785" marR="25527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threshold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biggest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variables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affect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playback</a:t>
            </a:r>
            <a:endParaRPr sz="1600">
              <a:latin typeface="Carlito"/>
              <a:cs typeface="Carlito"/>
            </a:endParaRPr>
          </a:p>
          <a:p>
            <a:pPr algn="just" lvl="1" marL="641985" marR="61594" indent="-17272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require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50%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inference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displayed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screen,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keep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attempts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100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per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before,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desire</a:t>
            </a:r>
            <a:endParaRPr sz="1600">
              <a:latin typeface="Carlito"/>
              <a:cs typeface="Carlito"/>
            </a:endParaRPr>
          </a:p>
          <a:p>
            <a:pPr marL="184785" marR="447675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single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estimates,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extend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20"/>
              <a:t>OBJECT</a:t>
            </a:r>
            <a:r>
              <a:rPr dirty="0" spc="-80"/>
              <a:t> </a:t>
            </a:r>
            <a:r>
              <a:rPr dirty="0" spc="-535"/>
              <a:t>DETECTION</a:t>
            </a:r>
            <a:r>
              <a:rPr dirty="0" spc="-105"/>
              <a:t> </a:t>
            </a:r>
            <a:r>
              <a:rPr dirty="0" spc="-445"/>
              <a:t>WITH</a:t>
            </a:r>
            <a:r>
              <a:rPr dirty="0" spc="-90"/>
              <a:t> </a:t>
            </a:r>
            <a:r>
              <a:rPr dirty="0" spc="-470"/>
              <a:t>LIVE</a:t>
            </a:r>
            <a:r>
              <a:rPr dirty="0" spc="-70"/>
              <a:t> </a:t>
            </a:r>
            <a:r>
              <a:rPr dirty="0" spc="-630"/>
              <a:t>FEED</a:t>
            </a:r>
            <a:r>
              <a:rPr dirty="0" spc="-80"/>
              <a:t> </a:t>
            </a:r>
            <a:r>
              <a:rPr dirty="0" spc="270">
                <a:latin typeface="Trebuchet MS"/>
                <a:cs typeface="Trebuchet MS"/>
              </a:rPr>
              <a:t>–</a:t>
            </a:r>
            <a:r>
              <a:rPr dirty="0" spc="-400">
                <a:latin typeface="Trebuchet MS"/>
                <a:cs typeface="Trebuchet MS"/>
              </a:rPr>
              <a:t> </a:t>
            </a:r>
            <a:r>
              <a:rPr dirty="0" spc="-585"/>
              <a:t>ZED</a:t>
            </a:r>
            <a:r>
              <a:rPr dirty="0" spc="-95"/>
              <a:t> </a:t>
            </a:r>
            <a:r>
              <a:rPr dirty="0" spc="-625"/>
              <a:t>CAMERA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4780788" y="1109472"/>
            <a:ext cx="7307580" cy="5615940"/>
            <a:chOff x="4780788" y="1109472"/>
            <a:chExt cx="7307580" cy="56159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0788" y="1109472"/>
              <a:ext cx="7307579" cy="45354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46405" y="1085214"/>
            <a:ext cx="386080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Unfortunately,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 ZED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implemented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requires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endParaRPr sz="1400">
              <a:latin typeface="Carlito"/>
              <a:cs typeface="Carlito"/>
            </a:endParaRPr>
          </a:p>
          <a:p>
            <a:pPr marL="12700" marR="14859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streams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switching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endParaRPr sz="1400">
              <a:latin typeface="Carlito"/>
              <a:cs typeface="Carlito"/>
            </a:endParaRPr>
          </a:p>
          <a:p>
            <a:pPr marL="12700" marR="9588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in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output.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Doesn't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impact performance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tell.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fact,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ZED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stereo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webcam, likely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output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framerates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low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resolutions</a:t>
            </a:r>
            <a:endParaRPr sz="1400">
              <a:latin typeface="Carlito"/>
              <a:cs typeface="Carlito"/>
            </a:endParaRPr>
          </a:p>
          <a:p>
            <a:pPr marL="12700" marR="220979" indent="-12065">
              <a:lnSpc>
                <a:spcPct val="100000"/>
              </a:lnSpc>
              <a:spcBef>
                <a:spcPts val="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depth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Python:</a:t>
            </a:r>
            <a:endParaRPr sz="1400">
              <a:latin typeface="Carlito"/>
              <a:cs typeface="Carlito"/>
            </a:endParaRPr>
          </a:p>
          <a:p>
            <a:pPr lvl="1" marL="469900" marR="98044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First,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gather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camera's specifications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Second,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Third,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reading</a:t>
            </a:r>
            <a:endParaRPr sz="1400">
              <a:latin typeface="Carlito"/>
              <a:cs typeface="Carlito"/>
            </a:endParaRPr>
          </a:p>
          <a:p>
            <a:pPr lvl="1" marL="469900" marR="34861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Finally,</a:t>
            </a:r>
            <a:r>
              <a:rPr dirty="0" sz="1400" spc="2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adjust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depth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endParaRPr sz="1400">
              <a:latin typeface="Carlito"/>
              <a:cs typeface="Carlito"/>
            </a:endParaRPr>
          </a:p>
          <a:p>
            <a:pPr marL="127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implemented,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should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derive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move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11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1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DISPARITY</a:t>
            </a:r>
            <a:r>
              <a:rPr dirty="0" spc="-105"/>
              <a:t> </a:t>
            </a:r>
            <a:r>
              <a:rPr dirty="0" spc="-565"/>
              <a:t>MAP</a:t>
            </a:r>
            <a:r>
              <a:rPr dirty="0" spc="-85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45"/>
              <a:t>DEPTH</a:t>
            </a:r>
            <a:r>
              <a:rPr dirty="0" spc="-105"/>
              <a:t> </a:t>
            </a:r>
            <a:r>
              <a:rPr dirty="0" spc="-595"/>
              <a:t>MAP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587244" y="1176020"/>
            <a:ext cx="6536690" cy="4507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930" indent="-69850">
              <a:lnSpc>
                <a:spcPct val="100000"/>
              </a:lnSpc>
              <a:spcBef>
                <a:spcPts val="105"/>
              </a:spcBef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cv2.StereoSGBM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provides.</a:t>
            </a:r>
            <a:endParaRPr sz="1400">
              <a:latin typeface="Carlito"/>
              <a:cs typeface="Carlito"/>
            </a:endParaRPr>
          </a:p>
          <a:p>
            <a:pPr marL="74295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29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shows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feeds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window,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split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half.</a:t>
            </a:r>
            <a:endParaRPr sz="1400">
              <a:latin typeface="Carlito"/>
              <a:cs typeface="Carlito"/>
            </a:endParaRPr>
          </a:p>
          <a:p>
            <a:pPr marL="12700" marR="70675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transformed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black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white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apparent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color.</a:t>
            </a:r>
            <a:endParaRPr sz="1400">
              <a:latin typeface="Carlito"/>
              <a:cs typeface="Carlito"/>
            </a:endParaRPr>
          </a:p>
          <a:p>
            <a:pPr marL="12700" marR="601980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filtered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Gaussian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Blur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remove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outliers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calculation.</a:t>
            </a:r>
            <a:endParaRPr sz="1400">
              <a:latin typeface="Carlito"/>
              <a:cs typeface="Carlito"/>
            </a:endParaRPr>
          </a:p>
          <a:p>
            <a:pPr marL="12700" marR="11747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mask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basically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values.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disparities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50.</a:t>
            </a:r>
            <a:endParaRPr sz="1400">
              <a:latin typeface="Carlito"/>
              <a:cs typeface="Carlito"/>
            </a:endParaRPr>
          </a:p>
          <a:p>
            <a:pPr marL="74295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29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following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formula: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BASELINE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*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Baseline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centers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apertures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120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endParaRPr sz="1400">
              <a:latin typeface="Carlito"/>
              <a:cs typeface="Carlito"/>
            </a:endParaRPr>
          </a:p>
          <a:p>
            <a:pPr lvl="1" marL="469900" marR="5080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optical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lenses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cameras'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sensors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2.8mm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pixels,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889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px</a:t>
            </a:r>
            <a:endParaRPr sz="1400">
              <a:latin typeface="Carlito"/>
              <a:cs typeface="Carlito"/>
            </a:endParaRPr>
          </a:p>
          <a:p>
            <a:pPr marL="749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Works,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constantly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deviating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inaccurate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until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edited:</a:t>
            </a:r>
            <a:endParaRPr sz="1400">
              <a:latin typeface="Carlito"/>
              <a:cs typeface="Carlito"/>
            </a:endParaRPr>
          </a:p>
          <a:p>
            <a:pPr lvl="2" marL="989330" indent="-69850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StereoSGBM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"number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disparities"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96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block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  <a:p>
            <a:pPr lvl="2" marL="927100" marR="7937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NumDisparities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recognize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(96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levels)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increases</a:t>
            </a:r>
            <a:endParaRPr sz="1400">
              <a:latin typeface="Carlito"/>
              <a:cs typeface="Carlito"/>
            </a:endParaRPr>
          </a:p>
          <a:p>
            <a:pPr lvl="2" marL="927100" marR="217804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BlockSize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partitions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calculating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disparities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(5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smallest)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11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2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38481"/>
            <a:ext cx="94265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5"/>
              <a:t>YOLOLIVE.PY</a:t>
            </a:r>
            <a:r>
              <a:rPr dirty="0" spc="-80"/>
              <a:t> </a:t>
            </a:r>
            <a:r>
              <a:rPr dirty="0" spc="155"/>
              <a:t>-</a:t>
            </a:r>
            <a:r>
              <a:rPr dirty="0" spc="-90"/>
              <a:t> </a:t>
            </a:r>
            <a:r>
              <a:rPr dirty="0" spc="-409"/>
              <a:t>DISPARITY</a:t>
            </a:r>
            <a:r>
              <a:rPr dirty="0" spc="-100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45"/>
              <a:t>DEPTH</a:t>
            </a:r>
            <a:r>
              <a:rPr dirty="0" spc="-100"/>
              <a:t> </a:t>
            </a:r>
            <a:r>
              <a:rPr dirty="0" spc="-565"/>
              <a:t>MAP</a:t>
            </a:r>
            <a:r>
              <a:rPr dirty="0" spc="-85"/>
              <a:t> </a:t>
            </a:r>
            <a:r>
              <a:rPr dirty="0" spc="-434"/>
              <a:t>SCRIPT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4460" y="637794"/>
            <a:ext cx="46863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460" y="759713"/>
            <a:ext cx="85788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yolov5</a:t>
            </a:r>
            <a:r>
              <a:rPr dirty="0" sz="8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numpy</a:t>
            </a:r>
            <a:r>
              <a:rPr dirty="0" sz="800" spc="-3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as</a:t>
            </a:r>
            <a:r>
              <a:rPr dirty="0" sz="800" spc="-2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460" y="1125474"/>
            <a:ext cx="29483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depth using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calibration</a:t>
            </a:r>
            <a:r>
              <a:rPr dirty="0" sz="800" spc="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parameters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120</a:t>
            </a:r>
            <a:r>
              <a:rPr dirty="0" sz="800" spc="-4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your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camera's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baseline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(in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mm)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889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your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camera's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focal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length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(in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pixels)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460" y="1613407"/>
            <a:ext cx="2840990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load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pretrained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model</a:t>
            </a:r>
            <a:endParaRPr sz="800">
              <a:latin typeface="Carlito"/>
              <a:cs typeface="Carlito"/>
            </a:endParaRPr>
          </a:p>
          <a:p>
            <a:pPr marL="12700" marR="145224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yolov5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load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'yolov5s.pt'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model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parameters</a:t>
            </a:r>
            <a:endParaRPr sz="800">
              <a:latin typeface="Carlito"/>
              <a:cs typeface="Carlito"/>
            </a:endParaRPr>
          </a:p>
          <a:p>
            <a:pPr marL="12700" marR="883919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conf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0.50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confidence</a:t>
            </a:r>
            <a:r>
              <a:rPr dirty="0" sz="800" spc="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iou</a:t>
            </a:r>
            <a:r>
              <a:rPr dirty="0" sz="800" spc="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0.45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IoU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agnostic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800" spc="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class-agnostic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multi_label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800" spc="-1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multiple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labels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box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max_det</a:t>
            </a:r>
            <a:r>
              <a:rPr dirty="0" sz="800" spc="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1000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maximum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number of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detections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image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460" y="2710688"/>
            <a:ext cx="12045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Load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class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names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.names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460" y="3076701"/>
            <a:ext cx="3571875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3091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Define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mapping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based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on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YOLOv5's</a:t>
            </a:r>
            <a:r>
              <a:rPr dirty="0" sz="800" spc="-4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official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palette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6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Red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Green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Blue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Yellow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Cyan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4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Magenta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class_colors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{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i</a:t>
            </a:r>
            <a:r>
              <a:rPr dirty="0" sz="800" spc="5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len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r>
              <a:rPr dirty="0" sz="800" spc="7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for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in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range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len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))}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460" y="4417517"/>
            <a:ext cx="1454150" cy="27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Create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video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capture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feed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object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VideoCapture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460" y="4783963"/>
            <a:ext cx="17672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Check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if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webcam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opened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correctly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not</a:t>
            </a:r>
            <a:r>
              <a:rPr dirty="0" sz="800" spc="-3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isOpened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():</a:t>
            </a:r>
            <a:endParaRPr sz="800">
              <a:latin typeface="Carlito"/>
              <a:cs typeface="Carlito"/>
            </a:endParaRPr>
          </a:p>
          <a:p>
            <a:pPr marL="10096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raise</a:t>
            </a:r>
            <a:r>
              <a:rPr dirty="0" sz="800" spc="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IOError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"Cannot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open</a:t>
            </a:r>
            <a:r>
              <a:rPr dirty="0" sz="800" spc="2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webcam"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460" y="5271642"/>
            <a:ext cx="15328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frame_width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frame_height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size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frame_width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frame_height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460" y="5759297"/>
            <a:ext cx="35560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10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8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VideoWriter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'filename.avi'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.VideoWriter_fourcc(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'MJPG'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7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size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09620" y="618236"/>
            <a:ext cx="1674495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8384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While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loop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live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feed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while</a:t>
            </a:r>
            <a:r>
              <a:rPr dirty="0" sz="8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read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766820" y="1105915"/>
            <a:ext cx="1986914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Split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into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left 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right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height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</a:t>
            </a:r>
            <a:r>
              <a:rPr dirty="0" sz="800" spc="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shape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shape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left_img</a:t>
            </a:r>
            <a:r>
              <a:rPr dirty="0" sz="8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//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right_img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//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66820" y="1715770"/>
            <a:ext cx="2513330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grayscale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left_gray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cvtColor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left_img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COLOR_BGR2GRAY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right_gray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cvtColor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right_img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COLOR_BGR2GRAY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79520" y="2203450"/>
            <a:ext cx="35394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15163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Perform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stereo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matching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(Block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Matching)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stereo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.StereoSGBM_create(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minDisparity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Minimum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0)</a:t>
            </a:r>
            <a:endParaRPr sz="800">
              <a:latin typeface="Carlito"/>
              <a:cs typeface="Carlito"/>
            </a:endParaRPr>
          </a:p>
          <a:p>
            <a:pPr marR="186055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numDisparities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16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6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Number of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disparities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(must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multiple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of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16)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blockSize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Block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size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matching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(odd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values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between 5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255,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default: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3)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P1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8</a:t>
            </a:r>
            <a:r>
              <a:rPr dirty="0" sz="800" spc="-3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Penalty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term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1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8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block_size^2)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P2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32</a:t>
            </a:r>
            <a:r>
              <a:rPr dirty="0" sz="800" spc="-4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Penalty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term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2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32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block_size^2)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disp12MaxDiff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Max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allowed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difference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between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disparities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preFilterCap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63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Pre-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filter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cap (default: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63)</a:t>
            </a:r>
            <a:endParaRPr sz="800">
              <a:latin typeface="Carlito"/>
              <a:cs typeface="Carlito"/>
            </a:endParaRPr>
          </a:p>
          <a:p>
            <a:pPr marR="960119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uniquenessRatio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Uniqueness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ratio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10)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speckleWindowSize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Speckle window size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100)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speckleRange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32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Speckle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range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32)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79520" y="3666871"/>
            <a:ext cx="311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79520" y="3788790"/>
            <a:ext cx="366839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164782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7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stereo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.compute(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left_gray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9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Apply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Gaussian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filtering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map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GaussianBlur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8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R="91186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Avoid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division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by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zero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small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values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5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&gt;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50</a:t>
            </a:r>
            <a:r>
              <a:rPr dirty="0" sz="800" spc="-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Adjust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as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needed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depth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zeros_like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8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float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7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6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66820" y="4764404"/>
            <a:ext cx="45002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Normalize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visualization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normalized_disparity</a:t>
            </a:r>
            <a:r>
              <a:rPr dirty="0" sz="800" spc="7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normalize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4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None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alpha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beta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norm_type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NORM_MINMAX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.CV_8U)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766820" y="5252084"/>
            <a:ext cx="3545204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Apply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colormap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visualization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disparity_colormap</a:t>
            </a:r>
            <a:r>
              <a:rPr dirty="0" sz="800" spc="1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applyColorMap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normalized_disparity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COLORMAP_JET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Perform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object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detection</a:t>
            </a:r>
            <a:endParaRPr sz="800">
              <a:latin typeface="Carlito"/>
              <a:cs typeface="Carlito"/>
            </a:endParaRPr>
          </a:p>
          <a:p>
            <a:pPr marL="12700" marR="258191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results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Parse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results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results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.pred[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boxes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x1,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y1,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x2,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y2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66820" y="6105245"/>
            <a:ext cx="12033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scores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categories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436991" y="696213"/>
            <a:ext cx="23495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Draw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bounding boxes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labels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on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for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box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in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zip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boxes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scores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categories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):</a:t>
            </a:r>
            <a:endParaRPr sz="800">
              <a:latin typeface="Carlito"/>
              <a:cs typeface="Carlito"/>
            </a:endParaRPr>
          </a:p>
          <a:p>
            <a:pPr marL="469900" marR="69405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map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box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c_x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+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c_y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+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894444" y="1428114"/>
            <a:ext cx="2954020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406525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8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4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Check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if the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ROI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is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empty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.size</a:t>
            </a:r>
            <a:r>
              <a:rPr dirty="0" sz="800" spc="5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default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value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or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handle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empty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case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Carlito"/>
                <a:cs typeface="Carlito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mean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894444" y="2281555"/>
            <a:ext cx="177418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depth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depth_value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!=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else</a:t>
            </a:r>
            <a:r>
              <a:rPr dirty="0" sz="800" spc="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894444" y="2769488"/>
            <a:ext cx="143256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label</a:t>
            </a:r>
            <a:r>
              <a:rPr dirty="0" sz="8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class_colors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894444" y="3135249"/>
            <a:ext cx="2186305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75895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circle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c_x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c_y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rectangle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putText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label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}</a:t>
            </a:r>
            <a:r>
              <a:rPr dirty="0" sz="800" spc="6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score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:.2f}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Carlito"/>
                <a:cs typeface="Carlito"/>
              </a:rPr>
              <a:t>-</a:t>
            </a:r>
            <a:r>
              <a:rPr dirty="0" sz="800" spc="50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FONT_HERSHEY_SIMPLEX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6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L="34925" marR="5080" indent="-22860">
              <a:lnSpc>
                <a:spcPct val="100000"/>
              </a:lnSpc>
            </a:pP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putText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f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depth_value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:.2f}</a:t>
            </a:r>
            <a:r>
              <a:rPr dirty="0" sz="800" spc="8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mm'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Carlito"/>
                <a:cs typeface="Carlito"/>
              </a:rPr>
              <a:t>-</a:t>
            </a:r>
            <a:r>
              <a:rPr dirty="0" sz="800" spc="50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FONT_HERSHEY_SIMPLEX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6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436991" y="3989070"/>
            <a:ext cx="96964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Record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write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36991" y="4354829"/>
            <a:ext cx="28784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Display the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colormap,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 depth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information,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input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imshow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'Disparity</a:t>
            </a:r>
            <a:r>
              <a:rPr dirty="0" sz="800" spc="2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Colormap'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disparity_colormap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imshow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'Input</a:t>
            </a:r>
            <a:r>
              <a:rPr dirty="0" sz="800" spc="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with</a:t>
            </a:r>
            <a:r>
              <a:rPr dirty="0" sz="800" spc="1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Depth'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436991" y="4842509"/>
            <a:ext cx="7715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waitKey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27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Carlito"/>
                <a:cs typeface="Carlito"/>
              </a:rPr>
              <a:t>break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979791" y="5330190"/>
            <a:ext cx="1056005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Release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resources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release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release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destroyAllWindows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380101" y="6120790"/>
            <a:ext cx="18262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DISPARITY</a:t>
            </a:r>
            <a:r>
              <a:rPr dirty="0" spc="-95"/>
              <a:t> </a:t>
            </a:r>
            <a:r>
              <a:rPr dirty="0" spc="-610"/>
              <a:t>COLORMAP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027" y="739140"/>
            <a:ext cx="8628888" cy="531875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DISTANCE</a:t>
            </a:r>
            <a:r>
              <a:rPr dirty="0" spc="-80"/>
              <a:t> </a:t>
            </a:r>
            <a:r>
              <a:rPr dirty="0" spc="-509"/>
              <a:t>ESTIMATE</a:t>
            </a:r>
            <a:r>
              <a:rPr dirty="0" spc="-90"/>
              <a:t> </a:t>
            </a:r>
            <a:r>
              <a:rPr dirty="0" spc="-550"/>
              <a:t>AND</a:t>
            </a:r>
            <a:r>
              <a:rPr dirty="0" spc="-65"/>
              <a:t> </a:t>
            </a:r>
            <a:r>
              <a:rPr dirty="0" spc="-545"/>
              <a:t>DEPTH</a:t>
            </a:r>
            <a:r>
              <a:rPr dirty="0" spc="-95"/>
              <a:t> </a:t>
            </a:r>
            <a:r>
              <a:rPr dirty="0" spc="-490"/>
              <a:t>MAPPING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" y="890016"/>
            <a:ext cx="12031980" cy="51160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6280"/>
              <a:ext cx="12192000" cy="547116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55904"/>
              <a:ext cx="12192000" cy="5358765"/>
            </a:xfrm>
            <a:custGeom>
              <a:avLst/>
              <a:gdLst/>
              <a:ahLst/>
              <a:cxnLst/>
              <a:rect l="l" t="t" r="r" b="b"/>
              <a:pathLst>
                <a:path w="12192000" h="5358765">
                  <a:moveTo>
                    <a:pt x="12192000" y="0"/>
                  </a:moveTo>
                  <a:lnTo>
                    <a:pt x="0" y="0"/>
                  </a:lnTo>
                  <a:lnTo>
                    <a:pt x="0" y="5358384"/>
                  </a:lnTo>
                  <a:lnTo>
                    <a:pt x="12192000" y="535838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842" y="1487424"/>
              <a:ext cx="5946520" cy="368045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MOVEIT_</a:t>
            </a:r>
            <a:r>
              <a:rPr dirty="0" spc="-85"/>
              <a:t> </a:t>
            </a:r>
            <a:r>
              <a:rPr dirty="0" spc="-595"/>
              <a:t>COMMANDER</a:t>
            </a:r>
            <a:r>
              <a:rPr dirty="0" spc="-90"/>
              <a:t> </a:t>
            </a:r>
            <a:r>
              <a:rPr dirty="0" spc="-515"/>
              <a:t>CARTESIAN</a:t>
            </a:r>
            <a:r>
              <a:rPr dirty="0" spc="-80"/>
              <a:t> </a:t>
            </a:r>
            <a:r>
              <a:rPr dirty="0" spc="-509"/>
              <a:t>ORIENTATION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56996" y="6428333"/>
            <a:ext cx="29197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22496" y="5440476"/>
            <a:ext cx="6127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0" b="1">
                <a:solidFill>
                  <a:srgbClr val="00AF50"/>
                </a:solidFill>
                <a:latin typeface="Carlito"/>
                <a:cs typeface="Carlito"/>
              </a:rPr>
              <a:t>+</a:t>
            </a:r>
            <a:r>
              <a:rPr dirty="0" sz="3200" spc="60" b="1">
                <a:solidFill>
                  <a:srgbClr val="00AF50"/>
                </a:solidFill>
                <a:latin typeface="Liberation Sans Narrow"/>
                <a:cs typeface="Liberation Sans Narrow"/>
              </a:rPr>
              <a:t>θz</a:t>
            </a:r>
            <a:endParaRPr sz="32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006726" y="954532"/>
            <a:ext cx="761365" cy="674370"/>
          </a:xfrm>
          <a:custGeom>
            <a:avLst/>
            <a:gdLst/>
            <a:ahLst/>
            <a:cxnLst/>
            <a:rect l="l" t="t" r="r" b="b"/>
            <a:pathLst>
              <a:path w="761364" h="674369">
                <a:moveTo>
                  <a:pt x="127000" y="397510"/>
                </a:moveTo>
                <a:lnTo>
                  <a:pt x="120804" y="397510"/>
                </a:lnTo>
                <a:lnTo>
                  <a:pt x="108319" y="400050"/>
                </a:lnTo>
                <a:lnTo>
                  <a:pt x="89217" y="407670"/>
                </a:lnTo>
                <a:lnTo>
                  <a:pt x="76454" y="415290"/>
                </a:lnTo>
                <a:lnTo>
                  <a:pt x="73533" y="417830"/>
                </a:lnTo>
                <a:lnTo>
                  <a:pt x="70358" y="420370"/>
                </a:lnTo>
                <a:lnTo>
                  <a:pt x="67056" y="422910"/>
                </a:lnTo>
                <a:lnTo>
                  <a:pt x="63627" y="425450"/>
                </a:lnTo>
                <a:lnTo>
                  <a:pt x="59436" y="429260"/>
                </a:lnTo>
                <a:lnTo>
                  <a:pt x="54610" y="434340"/>
                </a:lnTo>
                <a:lnTo>
                  <a:pt x="5842" y="480060"/>
                </a:lnTo>
                <a:lnTo>
                  <a:pt x="2667" y="482600"/>
                </a:lnTo>
                <a:lnTo>
                  <a:pt x="889" y="486410"/>
                </a:lnTo>
                <a:lnTo>
                  <a:pt x="508" y="490220"/>
                </a:lnTo>
                <a:lnTo>
                  <a:pt x="0" y="494030"/>
                </a:lnTo>
                <a:lnTo>
                  <a:pt x="1778" y="497840"/>
                </a:lnTo>
                <a:lnTo>
                  <a:pt x="5842" y="501650"/>
                </a:lnTo>
                <a:lnTo>
                  <a:pt x="164973" y="673100"/>
                </a:lnTo>
                <a:lnTo>
                  <a:pt x="165862" y="674370"/>
                </a:lnTo>
                <a:lnTo>
                  <a:pt x="173100" y="674370"/>
                </a:lnTo>
                <a:lnTo>
                  <a:pt x="175006" y="673100"/>
                </a:lnTo>
                <a:lnTo>
                  <a:pt x="177419" y="671830"/>
                </a:lnTo>
                <a:lnTo>
                  <a:pt x="180086" y="669290"/>
                </a:lnTo>
                <a:lnTo>
                  <a:pt x="182880" y="668020"/>
                </a:lnTo>
                <a:lnTo>
                  <a:pt x="186055" y="664210"/>
                </a:lnTo>
                <a:lnTo>
                  <a:pt x="193548" y="657860"/>
                </a:lnTo>
                <a:lnTo>
                  <a:pt x="196469" y="655320"/>
                </a:lnTo>
                <a:lnTo>
                  <a:pt x="200787" y="648970"/>
                </a:lnTo>
                <a:lnTo>
                  <a:pt x="202311" y="647700"/>
                </a:lnTo>
                <a:lnTo>
                  <a:pt x="203327" y="645160"/>
                </a:lnTo>
                <a:lnTo>
                  <a:pt x="204343" y="643890"/>
                </a:lnTo>
                <a:lnTo>
                  <a:pt x="204850" y="642620"/>
                </a:lnTo>
                <a:lnTo>
                  <a:pt x="204597" y="638810"/>
                </a:lnTo>
                <a:lnTo>
                  <a:pt x="204089" y="638810"/>
                </a:lnTo>
                <a:lnTo>
                  <a:pt x="203200" y="637540"/>
                </a:lnTo>
                <a:lnTo>
                  <a:pt x="136398" y="565150"/>
                </a:lnTo>
                <a:lnTo>
                  <a:pt x="148336" y="554990"/>
                </a:lnTo>
                <a:lnTo>
                  <a:pt x="152400" y="551180"/>
                </a:lnTo>
                <a:lnTo>
                  <a:pt x="156591" y="547370"/>
                </a:lnTo>
                <a:lnTo>
                  <a:pt x="165100" y="544830"/>
                </a:lnTo>
                <a:lnTo>
                  <a:pt x="169545" y="543560"/>
                </a:lnTo>
                <a:lnTo>
                  <a:pt x="304800" y="543560"/>
                </a:lnTo>
                <a:lnTo>
                  <a:pt x="303911" y="542290"/>
                </a:lnTo>
                <a:lnTo>
                  <a:pt x="302387" y="541020"/>
                </a:lnTo>
                <a:lnTo>
                  <a:pt x="300355" y="539750"/>
                </a:lnTo>
                <a:lnTo>
                  <a:pt x="298196" y="538480"/>
                </a:lnTo>
                <a:lnTo>
                  <a:pt x="294767" y="537210"/>
                </a:lnTo>
                <a:lnTo>
                  <a:pt x="109728" y="537210"/>
                </a:lnTo>
                <a:lnTo>
                  <a:pt x="59943" y="483870"/>
                </a:lnTo>
                <a:lnTo>
                  <a:pt x="77089" y="467360"/>
                </a:lnTo>
                <a:lnTo>
                  <a:pt x="81534" y="463550"/>
                </a:lnTo>
                <a:lnTo>
                  <a:pt x="85090" y="461010"/>
                </a:lnTo>
                <a:lnTo>
                  <a:pt x="87756" y="458470"/>
                </a:lnTo>
                <a:lnTo>
                  <a:pt x="90550" y="457200"/>
                </a:lnTo>
                <a:lnTo>
                  <a:pt x="93091" y="454660"/>
                </a:lnTo>
                <a:lnTo>
                  <a:pt x="95504" y="453390"/>
                </a:lnTo>
                <a:lnTo>
                  <a:pt x="103505" y="449580"/>
                </a:lnTo>
                <a:lnTo>
                  <a:pt x="110871" y="448310"/>
                </a:lnTo>
                <a:lnTo>
                  <a:pt x="189737" y="448310"/>
                </a:lnTo>
                <a:lnTo>
                  <a:pt x="189356" y="447040"/>
                </a:lnTo>
                <a:lnTo>
                  <a:pt x="186055" y="440690"/>
                </a:lnTo>
                <a:lnTo>
                  <a:pt x="182880" y="433070"/>
                </a:lnTo>
                <a:lnTo>
                  <a:pt x="178308" y="426720"/>
                </a:lnTo>
                <a:lnTo>
                  <a:pt x="143002" y="400050"/>
                </a:lnTo>
                <a:lnTo>
                  <a:pt x="127000" y="397510"/>
                </a:lnTo>
                <a:close/>
              </a:path>
              <a:path w="761364" h="674369">
                <a:moveTo>
                  <a:pt x="305816" y="543560"/>
                </a:moveTo>
                <a:lnTo>
                  <a:pt x="169545" y="543560"/>
                </a:lnTo>
                <a:lnTo>
                  <a:pt x="178943" y="544830"/>
                </a:lnTo>
                <a:lnTo>
                  <a:pt x="184023" y="546100"/>
                </a:lnTo>
                <a:lnTo>
                  <a:pt x="189356" y="547370"/>
                </a:lnTo>
                <a:lnTo>
                  <a:pt x="194691" y="549910"/>
                </a:lnTo>
                <a:lnTo>
                  <a:pt x="200660" y="552450"/>
                </a:lnTo>
                <a:lnTo>
                  <a:pt x="207137" y="554990"/>
                </a:lnTo>
                <a:lnTo>
                  <a:pt x="263144" y="580390"/>
                </a:lnTo>
                <a:lnTo>
                  <a:pt x="264541" y="581660"/>
                </a:lnTo>
                <a:lnTo>
                  <a:pt x="265938" y="581660"/>
                </a:lnTo>
                <a:lnTo>
                  <a:pt x="268731" y="582930"/>
                </a:lnTo>
                <a:lnTo>
                  <a:pt x="270256" y="582930"/>
                </a:lnTo>
                <a:lnTo>
                  <a:pt x="274066" y="581660"/>
                </a:lnTo>
                <a:lnTo>
                  <a:pt x="276352" y="579120"/>
                </a:lnTo>
                <a:lnTo>
                  <a:pt x="281559" y="575310"/>
                </a:lnTo>
                <a:lnTo>
                  <a:pt x="284861" y="572770"/>
                </a:lnTo>
                <a:lnTo>
                  <a:pt x="288925" y="568960"/>
                </a:lnTo>
                <a:lnTo>
                  <a:pt x="297561" y="560070"/>
                </a:lnTo>
                <a:lnTo>
                  <a:pt x="300228" y="557530"/>
                </a:lnTo>
                <a:lnTo>
                  <a:pt x="302768" y="554990"/>
                </a:lnTo>
                <a:lnTo>
                  <a:pt x="304673" y="552450"/>
                </a:lnTo>
                <a:lnTo>
                  <a:pt x="305689" y="551180"/>
                </a:lnTo>
                <a:lnTo>
                  <a:pt x="306578" y="548640"/>
                </a:lnTo>
                <a:lnTo>
                  <a:pt x="306959" y="547370"/>
                </a:lnTo>
                <a:lnTo>
                  <a:pt x="306450" y="544830"/>
                </a:lnTo>
                <a:lnTo>
                  <a:pt x="305816" y="543560"/>
                </a:lnTo>
                <a:close/>
              </a:path>
              <a:path w="761364" h="674369">
                <a:moveTo>
                  <a:pt x="189737" y="448310"/>
                </a:moveTo>
                <a:lnTo>
                  <a:pt x="110871" y="448310"/>
                </a:lnTo>
                <a:lnTo>
                  <a:pt x="124460" y="450850"/>
                </a:lnTo>
                <a:lnTo>
                  <a:pt x="130810" y="454660"/>
                </a:lnTo>
                <a:lnTo>
                  <a:pt x="136525" y="461010"/>
                </a:lnTo>
                <a:lnTo>
                  <a:pt x="140335" y="466090"/>
                </a:lnTo>
                <a:lnTo>
                  <a:pt x="143129" y="469900"/>
                </a:lnTo>
                <a:lnTo>
                  <a:pt x="144780" y="474980"/>
                </a:lnTo>
                <a:lnTo>
                  <a:pt x="146558" y="478790"/>
                </a:lnTo>
                <a:lnTo>
                  <a:pt x="146939" y="482600"/>
                </a:lnTo>
                <a:lnTo>
                  <a:pt x="146970" y="485140"/>
                </a:lnTo>
                <a:lnTo>
                  <a:pt x="146685" y="488950"/>
                </a:lnTo>
                <a:lnTo>
                  <a:pt x="109728" y="537210"/>
                </a:lnTo>
                <a:lnTo>
                  <a:pt x="294767" y="537210"/>
                </a:lnTo>
                <a:lnTo>
                  <a:pt x="289941" y="534670"/>
                </a:lnTo>
                <a:lnTo>
                  <a:pt x="239522" y="511810"/>
                </a:lnTo>
                <a:lnTo>
                  <a:pt x="233553" y="509270"/>
                </a:lnTo>
                <a:lnTo>
                  <a:pt x="227837" y="506730"/>
                </a:lnTo>
                <a:lnTo>
                  <a:pt x="217424" y="504190"/>
                </a:lnTo>
                <a:lnTo>
                  <a:pt x="181610" y="504190"/>
                </a:lnTo>
                <a:lnTo>
                  <a:pt x="185674" y="496570"/>
                </a:lnTo>
                <a:lnTo>
                  <a:pt x="188595" y="488950"/>
                </a:lnTo>
                <a:lnTo>
                  <a:pt x="192150" y="474980"/>
                </a:lnTo>
                <a:lnTo>
                  <a:pt x="192659" y="467360"/>
                </a:lnTo>
                <a:lnTo>
                  <a:pt x="191897" y="461010"/>
                </a:lnTo>
                <a:lnTo>
                  <a:pt x="191262" y="453390"/>
                </a:lnTo>
                <a:lnTo>
                  <a:pt x="189737" y="448310"/>
                </a:lnTo>
                <a:close/>
              </a:path>
              <a:path w="761364" h="674369">
                <a:moveTo>
                  <a:pt x="198374" y="500380"/>
                </a:moveTo>
                <a:lnTo>
                  <a:pt x="189865" y="501650"/>
                </a:lnTo>
                <a:lnTo>
                  <a:pt x="181610" y="504190"/>
                </a:lnTo>
                <a:lnTo>
                  <a:pt x="217424" y="504190"/>
                </a:lnTo>
                <a:lnTo>
                  <a:pt x="212471" y="502920"/>
                </a:lnTo>
                <a:lnTo>
                  <a:pt x="202946" y="501650"/>
                </a:lnTo>
                <a:lnTo>
                  <a:pt x="198374" y="500380"/>
                </a:lnTo>
                <a:close/>
              </a:path>
              <a:path w="761364" h="674369">
                <a:moveTo>
                  <a:pt x="323850" y="219710"/>
                </a:moveTo>
                <a:lnTo>
                  <a:pt x="312844" y="219710"/>
                </a:lnTo>
                <a:lnTo>
                  <a:pt x="301910" y="220980"/>
                </a:lnTo>
                <a:lnTo>
                  <a:pt x="258651" y="240030"/>
                </a:lnTo>
                <a:lnTo>
                  <a:pt x="226756" y="267970"/>
                </a:lnTo>
                <a:lnTo>
                  <a:pt x="204343" y="300990"/>
                </a:lnTo>
                <a:lnTo>
                  <a:pt x="194183" y="346710"/>
                </a:lnTo>
                <a:lnTo>
                  <a:pt x="195062" y="359410"/>
                </a:lnTo>
                <a:lnTo>
                  <a:pt x="212052" y="406400"/>
                </a:lnTo>
                <a:lnTo>
                  <a:pt x="238252" y="440690"/>
                </a:lnTo>
                <a:lnTo>
                  <a:pt x="272577" y="471170"/>
                </a:lnTo>
                <a:lnTo>
                  <a:pt x="317117" y="491490"/>
                </a:lnTo>
                <a:lnTo>
                  <a:pt x="338992" y="494030"/>
                </a:lnTo>
                <a:lnTo>
                  <a:pt x="349932" y="492760"/>
                </a:lnTo>
                <a:lnTo>
                  <a:pt x="393414" y="473710"/>
                </a:lnTo>
                <a:lnTo>
                  <a:pt x="425698" y="444500"/>
                </a:lnTo>
                <a:lnTo>
                  <a:pt x="427933" y="441960"/>
                </a:lnTo>
                <a:lnTo>
                  <a:pt x="339014" y="441960"/>
                </a:lnTo>
                <a:lnTo>
                  <a:pt x="332231" y="440690"/>
                </a:lnTo>
                <a:lnTo>
                  <a:pt x="318515" y="435610"/>
                </a:lnTo>
                <a:lnTo>
                  <a:pt x="311657" y="431800"/>
                </a:lnTo>
                <a:lnTo>
                  <a:pt x="304800" y="426720"/>
                </a:lnTo>
                <a:lnTo>
                  <a:pt x="297840" y="421640"/>
                </a:lnTo>
                <a:lnTo>
                  <a:pt x="283779" y="408940"/>
                </a:lnTo>
                <a:lnTo>
                  <a:pt x="270652" y="394970"/>
                </a:lnTo>
                <a:lnTo>
                  <a:pt x="265176" y="388620"/>
                </a:lnTo>
                <a:lnTo>
                  <a:pt x="260175" y="381000"/>
                </a:lnTo>
                <a:lnTo>
                  <a:pt x="255650" y="374650"/>
                </a:lnTo>
                <a:lnTo>
                  <a:pt x="243794" y="339090"/>
                </a:lnTo>
                <a:lnTo>
                  <a:pt x="243855" y="331470"/>
                </a:lnTo>
                <a:lnTo>
                  <a:pt x="265175" y="289560"/>
                </a:lnTo>
                <a:lnTo>
                  <a:pt x="306562" y="270510"/>
                </a:lnTo>
                <a:lnTo>
                  <a:pt x="411872" y="270510"/>
                </a:lnTo>
                <a:lnTo>
                  <a:pt x="401800" y="260350"/>
                </a:lnTo>
                <a:lnTo>
                  <a:pt x="390493" y="250190"/>
                </a:lnTo>
                <a:lnTo>
                  <a:pt x="379233" y="241300"/>
                </a:lnTo>
                <a:lnTo>
                  <a:pt x="356925" y="228600"/>
                </a:lnTo>
                <a:lnTo>
                  <a:pt x="334827" y="220980"/>
                </a:lnTo>
                <a:lnTo>
                  <a:pt x="323850" y="219710"/>
                </a:lnTo>
                <a:close/>
              </a:path>
              <a:path w="761364" h="674369">
                <a:moveTo>
                  <a:pt x="411872" y="270510"/>
                </a:moveTo>
                <a:lnTo>
                  <a:pt x="306562" y="270510"/>
                </a:lnTo>
                <a:lnTo>
                  <a:pt x="327023" y="274320"/>
                </a:lnTo>
                <a:lnTo>
                  <a:pt x="347472" y="285750"/>
                </a:lnTo>
                <a:lnTo>
                  <a:pt x="354330" y="290830"/>
                </a:lnTo>
                <a:lnTo>
                  <a:pt x="368046" y="303530"/>
                </a:lnTo>
                <a:lnTo>
                  <a:pt x="374904" y="311150"/>
                </a:lnTo>
                <a:lnTo>
                  <a:pt x="381025" y="317500"/>
                </a:lnTo>
                <a:lnTo>
                  <a:pt x="386635" y="325120"/>
                </a:lnTo>
                <a:lnTo>
                  <a:pt x="391745" y="331470"/>
                </a:lnTo>
                <a:lnTo>
                  <a:pt x="396367" y="339090"/>
                </a:lnTo>
                <a:lnTo>
                  <a:pt x="408551" y="374650"/>
                </a:lnTo>
                <a:lnTo>
                  <a:pt x="408527" y="381000"/>
                </a:lnTo>
                <a:lnTo>
                  <a:pt x="393549" y="416560"/>
                </a:lnTo>
                <a:lnTo>
                  <a:pt x="359410" y="440690"/>
                </a:lnTo>
                <a:lnTo>
                  <a:pt x="352627" y="441960"/>
                </a:lnTo>
                <a:lnTo>
                  <a:pt x="427933" y="441960"/>
                </a:lnTo>
                <a:lnTo>
                  <a:pt x="452806" y="401320"/>
                </a:lnTo>
                <a:lnTo>
                  <a:pt x="458343" y="365760"/>
                </a:lnTo>
                <a:lnTo>
                  <a:pt x="457388" y="354330"/>
                </a:lnTo>
                <a:lnTo>
                  <a:pt x="440045" y="307340"/>
                </a:lnTo>
                <a:lnTo>
                  <a:pt x="413131" y="271780"/>
                </a:lnTo>
                <a:lnTo>
                  <a:pt x="411872" y="270510"/>
                </a:lnTo>
                <a:close/>
              </a:path>
              <a:path w="761364" h="674369">
                <a:moveTo>
                  <a:pt x="401320" y="116840"/>
                </a:moveTo>
                <a:lnTo>
                  <a:pt x="397002" y="116840"/>
                </a:lnTo>
                <a:lnTo>
                  <a:pt x="393192" y="119380"/>
                </a:lnTo>
                <a:lnTo>
                  <a:pt x="390906" y="120650"/>
                </a:lnTo>
                <a:lnTo>
                  <a:pt x="388239" y="121920"/>
                </a:lnTo>
                <a:lnTo>
                  <a:pt x="385445" y="124460"/>
                </a:lnTo>
                <a:lnTo>
                  <a:pt x="382270" y="127000"/>
                </a:lnTo>
                <a:lnTo>
                  <a:pt x="378460" y="130810"/>
                </a:lnTo>
                <a:lnTo>
                  <a:pt x="374777" y="133350"/>
                </a:lnTo>
                <a:lnTo>
                  <a:pt x="371856" y="137160"/>
                </a:lnTo>
                <a:lnTo>
                  <a:pt x="369697" y="139700"/>
                </a:lnTo>
                <a:lnTo>
                  <a:pt x="367411" y="142240"/>
                </a:lnTo>
                <a:lnTo>
                  <a:pt x="365887" y="144780"/>
                </a:lnTo>
                <a:lnTo>
                  <a:pt x="363855" y="147320"/>
                </a:lnTo>
                <a:lnTo>
                  <a:pt x="363474" y="149860"/>
                </a:lnTo>
                <a:lnTo>
                  <a:pt x="363600" y="152400"/>
                </a:lnTo>
                <a:lnTo>
                  <a:pt x="524256" y="325120"/>
                </a:lnTo>
                <a:lnTo>
                  <a:pt x="532130" y="331470"/>
                </a:lnTo>
                <a:lnTo>
                  <a:pt x="540004" y="331470"/>
                </a:lnTo>
                <a:lnTo>
                  <a:pt x="543560" y="330200"/>
                </a:lnTo>
                <a:lnTo>
                  <a:pt x="546862" y="326390"/>
                </a:lnTo>
                <a:lnTo>
                  <a:pt x="606999" y="270510"/>
                </a:lnTo>
                <a:lnTo>
                  <a:pt x="544449" y="270510"/>
                </a:lnTo>
                <a:lnTo>
                  <a:pt x="403352" y="118110"/>
                </a:lnTo>
                <a:lnTo>
                  <a:pt x="402463" y="118110"/>
                </a:lnTo>
                <a:lnTo>
                  <a:pt x="401320" y="116840"/>
                </a:lnTo>
                <a:close/>
              </a:path>
              <a:path w="761364" h="674369">
                <a:moveTo>
                  <a:pt x="609473" y="213360"/>
                </a:moveTo>
                <a:lnTo>
                  <a:pt x="604520" y="213360"/>
                </a:lnTo>
                <a:lnTo>
                  <a:pt x="603504" y="214630"/>
                </a:lnTo>
                <a:lnTo>
                  <a:pt x="544449" y="270510"/>
                </a:lnTo>
                <a:lnTo>
                  <a:pt x="606999" y="270510"/>
                </a:lnTo>
                <a:lnTo>
                  <a:pt x="632968" y="246380"/>
                </a:lnTo>
                <a:lnTo>
                  <a:pt x="633984" y="245110"/>
                </a:lnTo>
                <a:lnTo>
                  <a:pt x="634492" y="243840"/>
                </a:lnTo>
                <a:lnTo>
                  <a:pt x="634746" y="242570"/>
                </a:lnTo>
                <a:lnTo>
                  <a:pt x="634873" y="241300"/>
                </a:lnTo>
                <a:lnTo>
                  <a:pt x="634619" y="240030"/>
                </a:lnTo>
                <a:lnTo>
                  <a:pt x="633857" y="238760"/>
                </a:lnTo>
                <a:lnTo>
                  <a:pt x="633095" y="236220"/>
                </a:lnTo>
                <a:lnTo>
                  <a:pt x="631952" y="234950"/>
                </a:lnTo>
                <a:lnTo>
                  <a:pt x="630301" y="232410"/>
                </a:lnTo>
                <a:lnTo>
                  <a:pt x="628777" y="229870"/>
                </a:lnTo>
                <a:lnTo>
                  <a:pt x="626618" y="227330"/>
                </a:lnTo>
                <a:lnTo>
                  <a:pt x="623824" y="224790"/>
                </a:lnTo>
                <a:lnTo>
                  <a:pt x="621157" y="222250"/>
                </a:lnTo>
                <a:lnTo>
                  <a:pt x="618744" y="219710"/>
                </a:lnTo>
                <a:lnTo>
                  <a:pt x="616712" y="218440"/>
                </a:lnTo>
                <a:lnTo>
                  <a:pt x="614553" y="215900"/>
                </a:lnTo>
                <a:lnTo>
                  <a:pt x="612775" y="214630"/>
                </a:lnTo>
                <a:lnTo>
                  <a:pt x="609473" y="213360"/>
                </a:lnTo>
                <a:close/>
              </a:path>
              <a:path w="761364" h="674369">
                <a:moveTo>
                  <a:pt x="528447" y="0"/>
                </a:moveTo>
                <a:lnTo>
                  <a:pt x="522986" y="0"/>
                </a:lnTo>
                <a:lnTo>
                  <a:pt x="519175" y="1270"/>
                </a:lnTo>
                <a:lnTo>
                  <a:pt x="516890" y="2540"/>
                </a:lnTo>
                <a:lnTo>
                  <a:pt x="514096" y="5080"/>
                </a:lnTo>
                <a:lnTo>
                  <a:pt x="511429" y="6350"/>
                </a:lnTo>
                <a:lnTo>
                  <a:pt x="508254" y="10160"/>
                </a:lnTo>
                <a:lnTo>
                  <a:pt x="500761" y="16510"/>
                </a:lnTo>
                <a:lnTo>
                  <a:pt x="497840" y="19050"/>
                </a:lnTo>
                <a:lnTo>
                  <a:pt x="495681" y="21590"/>
                </a:lnTo>
                <a:lnTo>
                  <a:pt x="493395" y="24130"/>
                </a:lnTo>
                <a:lnTo>
                  <a:pt x="491871" y="26670"/>
                </a:lnTo>
                <a:lnTo>
                  <a:pt x="490855" y="29210"/>
                </a:lnTo>
                <a:lnTo>
                  <a:pt x="489839" y="30480"/>
                </a:lnTo>
                <a:lnTo>
                  <a:pt x="489331" y="31750"/>
                </a:lnTo>
                <a:lnTo>
                  <a:pt x="489585" y="35560"/>
                </a:lnTo>
                <a:lnTo>
                  <a:pt x="490093" y="35560"/>
                </a:lnTo>
                <a:lnTo>
                  <a:pt x="490981" y="36830"/>
                </a:lnTo>
                <a:lnTo>
                  <a:pt x="650113" y="208280"/>
                </a:lnTo>
                <a:lnTo>
                  <a:pt x="654177" y="212090"/>
                </a:lnTo>
                <a:lnTo>
                  <a:pt x="658114" y="214630"/>
                </a:lnTo>
                <a:lnTo>
                  <a:pt x="662051" y="213360"/>
                </a:lnTo>
                <a:lnTo>
                  <a:pt x="665988" y="213360"/>
                </a:lnTo>
                <a:lnTo>
                  <a:pt x="669544" y="212090"/>
                </a:lnTo>
                <a:lnTo>
                  <a:pt x="672719" y="209550"/>
                </a:lnTo>
                <a:lnTo>
                  <a:pt x="733351" y="152400"/>
                </a:lnTo>
                <a:lnTo>
                  <a:pt x="670433" y="152400"/>
                </a:lnTo>
                <a:lnTo>
                  <a:pt x="529336" y="1270"/>
                </a:lnTo>
                <a:lnTo>
                  <a:pt x="528447" y="0"/>
                </a:lnTo>
                <a:close/>
              </a:path>
              <a:path w="761364" h="674369">
                <a:moveTo>
                  <a:pt x="737108" y="96520"/>
                </a:moveTo>
                <a:lnTo>
                  <a:pt x="730504" y="96520"/>
                </a:lnTo>
                <a:lnTo>
                  <a:pt x="729488" y="97790"/>
                </a:lnTo>
                <a:lnTo>
                  <a:pt x="670433" y="152400"/>
                </a:lnTo>
                <a:lnTo>
                  <a:pt x="733351" y="152400"/>
                </a:lnTo>
                <a:lnTo>
                  <a:pt x="758952" y="128270"/>
                </a:lnTo>
                <a:lnTo>
                  <a:pt x="759841" y="128270"/>
                </a:lnTo>
                <a:lnTo>
                  <a:pt x="760476" y="127000"/>
                </a:lnTo>
                <a:lnTo>
                  <a:pt x="760603" y="125730"/>
                </a:lnTo>
                <a:lnTo>
                  <a:pt x="760857" y="124460"/>
                </a:lnTo>
                <a:lnTo>
                  <a:pt x="760603" y="123190"/>
                </a:lnTo>
                <a:lnTo>
                  <a:pt x="759079" y="119380"/>
                </a:lnTo>
                <a:lnTo>
                  <a:pt x="757936" y="116840"/>
                </a:lnTo>
                <a:lnTo>
                  <a:pt x="756285" y="115570"/>
                </a:lnTo>
                <a:lnTo>
                  <a:pt x="754634" y="113030"/>
                </a:lnTo>
                <a:lnTo>
                  <a:pt x="752475" y="110490"/>
                </a:lnTo>
                <a:lnTo>
                  <a:pt x="749808" y="107950"/>
                </a:lnTo>
                <a:lnTo>
                  <a:pt x="747141" y="104140"/>
                </a:lnTo>
                <a:lnTo>
                  <a:pt x="744728" y="102870"/>
                </a:lnTo>
                <a:lnTo>
                  <a:pt x="742569" y="100330"/>
                </a:lnTo>
                <a:lnTo>
                  <a:pt x="740537" y="99060"/>
                </a:lnTo>
                <a:lnTo>
                  <a:pt x="738632" y="97790"/>
                </a:lnTo>
                <a:lnTo>
                  <a:pt x="737108" y="96520"/>
                </a:lnTo>
                <a:close/>
              </a:path>
              <a:path w="761364" h="674369">
                <a:moveTo>
                  <a:pt x="734060" y="95250"/>
                </a:moveTo>
                <a:lnTo>
                  <a:pt x="731520" y="96520"/>
                </a:lnTo>
                <a:lnTo>
                  <a:pt x="735457" y="96520"/>
                </a:lnTo>
                <a:lnTo>
                  <a:pt x="734060" y="952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008123" y="1550670"/>
            <a:ext cx="6381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5" b="1">
                <a:solidFill>
                  <a:srgbClr val="006FC0"/>
                </a:solidFill>
                <a:latin typeface="Carlito"/>
                <a:cs typeface="Carlito"/>
              </a:rPr>
              <a:t>+</a:t>
            </a:r>
            <a:r>
              <a:rPr dirty="0" sz="3200" spc="75" b="1">
                <a:solidFill>
                  <a:srgbClr val="006FC0"/>
                </a:solidFill>
                <a:latin typeface="Liberation Sans Narrow"/>
                <a:cs typeface="Liberation Sans Narrow"/>
              </a:rPr>
              <a:t>θx</a:t>
            </a:r>
            <a:endParaRPr sz="3200">
              <a:latin typeface="Liberation Sans Narrow"/>
              <a:cs typeface="Liberation Sans Narrow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672969" y="880091"/>
            <a:ext cx="7767320" cy="4961255"/>
            <a:chOff x="2672969" y="880091"/>
            <a:chExt cx="7767320" cy="4961255"/>
          </a:xfrm>
        </p:grpSpPr>
        <p:sp>
          <p:nvSpPr>
            <p:cNvPr id="14" name="object 14" descr=""/>
            <p:cNvSpPr/>
            <p:nvPr/>
          </p:nvSpPr>
          <p:spPr>
            <a:xfrm>
              <a:off x="3169285" y="1334515"/>
              <a:ext cx="2033270" cy="1671955"/>
            </a:xfrm>
            <a:custGeom>
              <a:avLst/>
              <a:gdLst/>
              <a:ahLst/>
              <a:cxnLst/>
              <a:rect l="l" t="t" r="r" b="b"/>
              <a:pathLst>
                <a:path w="2033270" h="1671955">
                  <a:moveTo>
                    <a:pt x="126237" y="0"/>
                  </a:moveTo>
                  <a:lnTo>
                    <a:pt x="0" y="13335"/>
                  </a:lnTo>
                  <a:lnTo>
                    <a:pt x="13207" y="139573"/>
                  </a:lnTo>
                  <a:lnTo>
                    <a:pt x="41528" y="104648"/>
                  </a:lnTo>
                  <a:lnTo>
                    <a:pt x="1976754" y="1671828"/>
                  </a:lnTo>
                  <a:lnTo>
                    <a:pt x="2033269" y="1601978"/>
                  </a:lnTo>
                  <a:lnTo>
                    <a:pt x="98043" y="34925"/>
                  </a:lnTo>
                  <a:lnTo>
                    <a:pt x="1262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69285" y="1334515"/>
              <a:ext cx="2033270" cy="1671955"/>
            </a:xfrm>
            <a:custGeom>
              <a:avLst/>
              <a:gdLst/>
              <a:ahLst/>
              <a:cxnLst/>
              <a:rect l="l" t="t" r="r" b="b"/>
              <a:pathLst>
                <a:path w="2033270" h="1671955">
                  <a:moveTo>
                    <a:pt x="1976754" y="1671828"/>
                  </a:moveTo>
                  <a:lnTo>
                    <a:pt x="41528" y="104648"/>
                  </a:lnTo>
                  <a:lnTo>
                    <a:pt x="13207" y="139573"/>
                  </a:lnTo>
                  <a:lnTo>
                    <a:pt x="0" y="13335"/>
                  </a:lnTo>
                  <a:lnTo>
                    <a:pt x="126237" y="0"/>
                  </a:lnTo>
                  <a:lnTo>
                    <a:pt x="98043" y="34925"/>
                  </a:lnTo>
                  <a:lnTo>
                    <a:pt x="2033269" y="1601978"/>
                  </a:lnTo>
                  <a:lnTo>
                    <a:pt x="1976754" y="1671828"/>
                  </a:lnTo>
                  <a:close/>
                </a:path>
              </a:pathLst>
            </a:custGeom>
            <a:ln w="12699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79319" y="886648"/>
              <a:ext cx="826769" cy="656590"/>
            </a:xfrm>
            <a:custGeom>
              <a:avLst/>
              <a:gdLst/>
              <a:ahLst/>
              <a:cxnLst/>
              <a:rect l="l" t="t" r="r" b="b"/>
              <a:pathLst>
                <a:path w="826770" h="656590">
                  <a:moveTo>
                    <a:pt x="667436" y="0"/>
                  </a:moveTo>
                  <a:lnTo>
                    <a:pt x="602373" y="11449"/>
                  </a:lnTo>
                  <a:lnTo>
                    <a:pt x="529604" y="39327"/>
                  </a:lnTo>
                  <a:lnTo>
                    <a:pt x="490730" y="59255"/>
                  </a:lnTo>
                  <a:lnTo>
                    <a:pt x="450410" y="83085"/>
                  </a:lnTo>
                  <a:lnTo>
                    <a:pt x="408803" y="110748"/>
                  </a:lnTo>
                  <a:lnTo>
                    <a:pt x="366071" y="142176"/>
                  </a:lnTo>
                  <a:lnTo>
                    <a:pt x="322372" y="177299"/>
                  </a:lnTo>
                  <a:lnTo>
                    <a:pt x="277868" y="216050"/>
                  </a:lnTo>
                  <a:lnTo>
                    <a:pt x="232718" y="258360"/>
                  </a:lnTo>
                  <a:lnTo>
                    <a:pt x="187082" y="304160"/>
                  </a:lnTo>
                  <a:lnTo>
                    <a:pt x="141122" y="353382"/>
                  </a:lnTo>
                  <a:lnTo>
                    <a:pt x="94995" y="405957"/>
                  </a:lnTo>
                  <a:lnTo>
                    <a:pt x="0" y="339409"/>
                  </a:lnTo>
                  <a:lnTo>
                    <a:pt x="48132" y="656401"/>
                  </a:lnTo>
                  <a:lnTo>
                    <a:pt x="380111" y="605601"/>
                  </a:lnTo>
                  <a:lnTo>
                    <a:pt x="285114" y="539053"/>
                  </a:lnTo>
                  <a:lnTo>
                    <a:pt x="326526" y="491685"/>
                  </a:lnTo>
                  <a:lnTo>
                    <a:pt x="368095" y="446754"/>
                  </a:lnTo>
                  <a:lnTo>
                    <a:pt x="409678" y="404366"/>
                  </a:lnTo>
                  <a:lnTo>
                    <a:pt x="451128" y="364629"/>
                  </a:lnTo>
                  <a:lnTo>
                    <a:pt x="492300" y="327650"/>
                  </a:lnTo>
                  <a:lnTo>
                    <a:pt x="533049" y="293538"/>
                  </a:lnTo>
                  <a:lnTo>
                    <a:pt x="573230" y="262400"/>
                  </a:lnTo>
                  <a:lnTo>
                    <a:pt x="612697" y="234342"/>
                  </a:lnTo>
                  <a:lnTo>
                    <a:pt x="651306" y="209473"/>
                  </a:lnTo>
                  <a:lnTo>
                    <a:pt x="688912" y="187900"/>
                  </a:lnTo>
                  <a:lnTo>
                    <a:pt x="725368" y="169731"/>
                  </a:lnTo>
                  <a:lnTo>
                    <a:pt x="794251" y="144032"/>
                  </a:lnTo>
                  <a:lnTo>
                    <a:pt x="826389" y="136717"/>
                  </a:lnTo>
                  <a:lnTo>
                    <a:pt x="824315" y="126242"/>
                  </a:lnTo>
                  <a:lnTo>
                    <a:pt x="803577" y="69708"/>
                  </a:lnTo>
                  <a:lnTo>
                    <a:pt x="769319" y="28581"/>
                  </a:lnTo>
                  <a:lnTo>
                    <a:pt x="723512" y="5527"/>
                  </a:lnTo>
                  <a:lnTo>
                    <a:pt x="696677" y="607"/>
                  </a:lnTo>
                  <a:lnTo>
                    <a:pt x="6674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88462" y="910970"/>
              <a:ext cx="513080" cy="1088390"/>
            </a:xfrm>
            <a:custGeom>
              <a:avLst/>
              <a:gdLst/>
              <a:ahLst/>
              <a:cxnLst/>
              <a:rect l="l" t="t" r="r" b="b"/>
              <a:pathLst>
                <a:path w="513079" h="1088389">
                  <a:moveTo>
                    <a:pt x="254253" y="0"/>
                  </a:moveTo>
                  <a:lnTo>
                    <a:pt x="289566" y="37022"/>
                  </a:lnTo>
                  <a:lnTo>
                    <a:pt x="312015" y="88432"/>
                  </a:lnTo>
                  <a:lnTo>
                    <a:pt x="321994" y="152752"/>
                  </a:lnTo>
                  <a:lnTo>
                    <a:pt x="322429" y="189292"/>
                  </a:lnTo>
                  <a:lnTo>
                    <a:pt x="319894" y="228506"/>
                  </a:lnTo>
                  <a:lnTo>
                    <a:pt x="314437" y="270209"/>
                  </a:lnTo>
                  <a:lnTo>
                    <a:pt x="306109" y="314218"/>
                  </a:lnTo>
                  <a:lnTo>
                    <a:pt x="294957" y="360346"/>
                  </a:lnTo>
                  <a:lnTo>
                    <a:pt x="281031" y="408410"/>
                  </a:lnTo>
                  <a:lnTo>
                    <a:pt x="264380" y="458226"/>
                  </a:lnTo>
                  <a:lnTo>
                    <a:pt x="245054" y="509608"/>
                  </a:lnTo>
                  <a:lnTo>
                    <a:pt x="223100" y="562371"/>
                  </a:lnTo>
                  <a:lnTo>
                    <a:pt x="198569" y="616333"/>
                  </a:lnTo>
                  <a:lnTo>
                    <a:pt x="171509" y="671307"/>
                  </a:lnTo>
                  <a:lnTo>
                    <a:pt x="141970" y="727110"/>
                  </a:lnTo>
                  <a:lnTo>
                    <a:pt x="110000" y="783556"/>
                  </a:lnTo>
                  <a:lnTo>
                    <a:pt x="75649" y="840462"/>
                  </a:lnTo>
                  <a:lnTo>
                    <a:pt x="38966" y="897642"/>
                  </a:lnTo>
                  <a:lnTo>
                    <a:pt x="0" y="954913"/>
                  </a:lnTo>
                  <a:lnTo>
                    <a:pt x="190118" y="1088008"/>
                  </a:lnTo>
                  <a:lnTo>
                    <a:pt x="229069" y="1030738"/>
                  </a:lnTo>
                  <a:lnTo>
                    <a:pt x="265740" y="973558"/>
                  </a:lnTo>
                  <a:lnTo>
                    <a:pt x="300080" y="916652"/>
                  </a:lnTo>
                  <a:lnTo>
                    <a:pt x="332042" y="860206"/>
                  </a:lnTo>
                  <a:lnTo>
                    <a:pt x="361576" y="804403"/>
                  </a:lnTo>
                  <a:lnTo>
                    <a:pt x="388633" y="749429"/>
                  </a:lnTo>
                  <a:lnTo>
                    <a:pt x="413163" y="695467"/>
                  </a:lnTo>
                  <a:lnTo>
                    <a:pt x="435116" y="642704"/>
                  </a:lnTo>
                  <a:lnTo>
                    <a:pt x="454445" y="591322"/>
                  </a:lnTo>
                  <a:lnTo>
                    <a:pt x="471099" y="541506"/>
                  </a:lnTo>
                  <a:lnTo>
                    <a:pt x="485028" y="493442"/>
                  </a:lnTo>
                  <a:lnTo>
                    <a:pt x="496185" y="447314"/>
                  </a:lnTo>
                  <a:lnTo>
                    <a:pt x="504519" y="403305"/>
                  </a:lnTo>
                  <a:lnTo>
                    <a:pt x="509981" y="361602"/>
                  </a:lnTo>
                  <a:lnTo>
                    <a:pt x="512522" y="322388"/>
                  </a:lnTo>
                  <a:lnTo>
                    <a:pt x="512092" y="285848"/>
                  </a:lnTo>
                  <a:lnTo>
                    <a:pt x="502124" y="221528"/>
                  </a:lnTo>
                  <a:lnTo>
                    <a:pt x="479682" y="170118"/>
                  </a:lnTo>
                  <a:lnTo>
                    <a:pt x="444373" y="133095"/>
                  </a:lnTo>
                  <a:lnTo>
                    <a:pt x="254253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79319" y="886441"/>
              <a:ext cx="1021715" cy="1113155"/>
            </a:xfrm>
            <a:custGeom>
              <a:avLst/>
              <a:gdLst/>
              <a:ahLst/>
              <a:cxnLst/>
              <a:rect l="l" t="t" r="r" b="b"/>
              <a:pathLst>
                <a:path w="1021714" h="1113155">
                  <a:moveTo>
                    <a:pt x="826389" y="136924"/>
                  </a:moveTo>
                  <a:lnTo>
                    <a:pt x="760529" y="155278"/>
                  </a:lnTo>
                  <a:lnTo>
                    <a:pt x="688912" y="188107"/>
                  </a:lnTo>
                  <a:lnTo>
                    <a:pt x="651306" y="209680"/>
                  </a:lnTo>
                  <a:lnTo>
                    <a:pt x="612697" y="234549"/>
                  </a:lnTo>
                  <a:lnTo>
                    <a:pt x="573230" y="262606"/>
                  </a:lnTo>
                  <a:lnTo>
                    <a:pt x="533049" y="293745"/>
                  </a:lnTo>
                  <a:lnTo>
                    <a:pt x="492300" y="327857"/>
                  </a:lnTo>
                  <a:lnTo>
                    <a:pt x="451128" y="364835"/>
                  </a:lnTo>
                  <a:lnTo>
                    <a:pt x="409678" y="404572"/>
                  </a:lnTo>
                  <a:lnTo>
                    <a:pt x="368095" y="446960"/>
                  </a:lnTo>
                  <a:lnTo>
                    <a:pt x="326526" y="491892"/>
                  </a:lnTo>
                  <a:lnTo>
                    <a:pt x="285114" y="539260"/>
                  </a:lnTo>
                  <a:lnTo>
                    <a:pt x="380111" y="605808"/>
                  </a:lnTo>
                  <a:lnTo>
                    <a:pt x="48132" y="656608"/>
                  </a:lnTo>
                  <a:lnTo>
                    <a:pt x="0" y="339616"/>
                  </a:lnTo>
                  <a:lnTo>
                    <a:pt x="94995" y="406164"/>
                  </a:lnTo>
                  <a:lnTo>
                    <a:pt x="142114" y="352494"/>
                  </a:lnTo>
                  <a:lnTo>
                    <a:pt x="189213" y="302181"/>
                  </a:lnTo>
                  <a:lnTo>
                    <a:pt x="236101" y="255335"/>
                  </a:lnTo>
                  <a:lnTo>
                    <a:pt x="282587" y="212065"/>
                  </a:lnTo>
                  <a:lnTo>
                    <a:pt x="328480" y="172479"/>
                  </a:lnTo>
                  <a:lnTo>
                    <a:pt x="373590" y="136687"/>
                  </a:lnTo>
                  <a:lnTo>
                    <a:pt x="417724" y="104797"/>
                  </a:lnTo>
                  <a:lnTo>
                    <a:pt x="460692" y="76919"/>
                  </a:lnTo>
                  <a:lnTo>
                    <a:pt x="502302" y="53161"/>
                  </a:lnTo>
                  <a:lnTo>
                    <a:pt x="542365" y="33633"/>
                  </a:lnTo>
                  <a:lnTo>
                    <a:pt x="580688" y="18444"/>
                  </a:lnTo>
                  <a:lnTo>
                    <a:pt x="651351" y="1518"/>
                  </a:lnTo>
                  <a:lnTo>
                    <a:pt x="683309" y="0"/>
                  </a:lnTo>
                  <a:lnTo>
                    <a:pt x="712763" y="3256"/>
                  </a:lnTo>
                  <a:lnTo>
                    <a:pt x="763396" y="24529"/>
                  </a:lnTo>
                  <a:lnTo>
                    <a:pt x="953516" y="157625"/>
                  </a:lnTo>
                  <a:lnTo>
                    <a:pt x="988825" y="194647"/>
                  </a:lnTo>
                  <a:lnTo>
                    <a:pt x="1011267" y="246057"/>
                  </a:lnTo>
                  <a:lnTo>
                    <a:pt x="1021235" y="310377"/>
                  </a:lnTo>
                  <a:lnTo>
                    <a:pt x="1021665" y="346917"/>
                  </a:lnTo>
                  <a:lnTo>
                    <a:pt x="1019124" y="386131"/>
                  </a:lnTo>
                  <a:lnTo>
                    <a:pt x="1013662" y="427835"/>
                  </a:lnTo>
                  <a:lnTo>
                    <a:pt x="1005328" y="471843"/>
                  </a:lnTo>
                  <a:lnTo>
                    <a:pt x="994171" y="517971"/>
                  </a:lnTo>
                  <a:lnTo>
                    <a:pt x="980242" y="566036"/>
                  </a:lnTo>
                  <a:lnTo>
                    <a:pt x="963588" y="615851"/>
                  </a:lnTo>
                  <a:lnTo>
                    <a:pt x="944259" y="667233"/>
                  </a:lnTo>
                  <a:lnTo>
                    <a:pt x="922306" y="719997"/>
                  </a:lnTo>
                  <a:lnTo>
                    <a:pt x="897776" y="773958"/>
                  </a:lnTo>
                  <a:lnTo>
                    <a:pt x="870719" y="828932"/>
                  </a:lnTo>
                  <a:lnTo>
                    <a:pt x="841185" y="884735"/>
                  </a:lnTo>
                  <a:lnTo>
                    <a:pt x="809223" y="941181"/>
                  </a:lnTo>
                  <a:lnTo>
                    <a:pt x="774883" y="998087"/>
                  </a:lnTo>
                  <a:lnTo>
                    <a:pt x="738212" y="1055267"/>
                  </a:lnTo>
                  <a:lnTo>
                    <a:pt x="699261" y="1112538"/>
                  </a:lnTo>
                  <a:lnTo>
                    <a:pt x="509143" y="979442"/>
                  </a:lnTo>
                  <a:lnTo>
                    <a:pt x="548109" y="922171"/>
                  </a:lnTo>
                  <a:lnTo>
                    <a:pt x="584792" y="864991"/>
                  </a:lnTo>
                  <a:lnTo>
                    <a:pt x="619143" y="808085"/>
                  </a:lnTo>
                  <a:lnTo>
                    <a:pt x="651113" y="751639"/>
                  </a:lnTo>
                  <a:lnTo>
                    <a:pt x="680652" y="695836"/>
                  </a:lnTo>
                  <a:lnTo>
                    <a:pt x="707712" y="640862"/>
                  </a:lnTo>
                  <a:lnTo>
                    <a:pt x="732243" y="586901"/>
                  </a:lnTo>
                  <a:lnTo>
                    <a:pt x="754197" y="534137"/>
                  </a:lnTo>
                  <a:lnTo>
                    <a:pt x="773523" y="482755"/>
                  </a:lnTo>
                  <a:lnTo>
                    <a:pt x="790174" y="432940"/>
                  </a:lnTo>
                  <a:lnTo>
                    <a:pt x="804100" y="384875"/>
                  </a:lnTo>
                  <a:lnTo>
                    <a:pt x="815252" y="338747"/>
                  </a:lnTo>
                  <a:lnTo>
                    <a:pt x="823580" y="294739"/>
                  </a:lnTo>
                  <a:lnTo>
                    <a:pt x="829037" y="253035"/>
                  </a:lnTo>
                  <a:lnTo>
                    <a:pt x="831572" y="213821"/>
                  </a:lnTo>
                  <a:lnTo>
                    <a:pt x="831137" y="177281"/>
                  </a:lnTo>
                  <a:lnTo>
                    <a:pt x="821158" y="112961"/>
                  </a:lnTo>
                  <a:lnTo>
                    <a:pt x="798709" y="61551"/>
                  </a:lnTo>
                  <a:lnTo>
                    <a:pt x="782685" y="41149"/>
                  </a:lnTo>
                  <a:lnTo>
                    <a:pt x="763396" y="24529"/>
                  </a:lnTo>
                </a:path>
              </a:pathLst>
            </a:custGeom>
            <a:ln w="12699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73089" y="3415156"/>
              <a:ext cx="1665605" cy="1374140"/>
            </a:xfrm>
            <a:custGeom>
              <a:avLst/>
              <a:gdLst/>
              <a:ahLst/>
              <a:cxnLst/>
              <a:rect l="l" t="t" r="r" b="b"/>
              <a:pathLst>
                <a:path w="1665604" h="1374139">
                  <a:moveTo>
                    <a:pt x="56514" y="0"/>
                  </a:moveTo>
                  <a:lnTo>
                    <a:pt x="0" y="69722"/>
                  </a:lnTo>
                  <a:lnTo>
                    <a:pt x="1567180" y="1338833"/>
                  </a:lnTo>
                  <a:lnTo>
                    <a:pt x="1538859" y="1373758"/>
                  </a:lnTo>
                  <a:lnTo>
                    <a:pt x="1665224" y="1360423"/>
                  </a:lnTo>
                  <a:lnTo>
                    <a:pt x="1651889" y="1234058"/>
                  </a:lnTo>
                  <a:lnTo>
                    <a:pt x="1623694" y="1268983"/>
                  </a:lnTo>
                  <a:lnTo>
                    <a:pt x="56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73089" y="3415156"/>
              <a:ext cx="1665605" cy="1374140"/>
            </a:xfrm>
            <a:custGeom>
              <a:avLst/>
              <a:gdLst/>
              <a:ahLst/>
              <a:cxnLst/>
              <a:rect l="l" t="t" r="r" b="b"/>
              <a:pathLst>
                <a:path w="1665604" h="1374139">
                  <a:moveTo>
                    <a:pt x="56514" y="0"/>
                  </a:moveTo>
                  <a:lnTo>
                    <a:pt x="1623694" y="1268983"/>
                  </a:lnTo>
                  <a:lnTo>
                    <a:pt x="1651889" y="1234058"/>
                  </a:lnTo>
                  <a:lnTo>
                    <a:pt x="1665224" y="1360423"/>
                  </a:lnTo>
                  <a:lnTo>
                    <a:pt x="1538859" y="1373758"/>
                  </a:lnTo>
                  <a:lnTo>
                    <a:pt x="1567180" y="1338833"/>
                  </a:lnTo>
                  <a:lnTo>
                    <a:pt x="0" y="69722"/>
                  </a:lnTo>
                  <a:lnTo>
                    <a:pt x="56514" y="0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955791" y="2961131"/>
              <a:ext cx="3990340" cy="169545"/>
            </a:xfrm>
            <a:custGeom>
              <a:avLst/>
              <a:gdLst/>
              <a:ahLst/>
              <a:cxnLst/>
              <a:rect l="l" t="t" r="r" b="b"/>
              <a:pathLst>
                <a:path w="3990340" h="169544">
                  <a:moveTo>
                    <a:pt x="3905250" y="0"/>
                  </a:moveTo>
                  <a:lnTo>
                    <a:pt x="3905250" y="42290"/>
                  </a:lnTo>
                  <a:lnTo>
                    <a:pt x="0" y="42290"/>
                  </a:lnTo>
                  <a:lnTo>
                    <a:pt x="0" y="126872"/>
                  </a:lnTo>
                  <a:lnTo>
                    <a:pt x="3905250" y="126872"/>
                  </a:lnTo>
                  <a:lnTo>
                    <a:pt x="3905250" y="169163"/>
                  </a:lnTo>
                  <a:lnTo>
                    <a:pt x="3989832" y="84581"/>
                  </a:lnTo>
                  <a:lnTo>
                    <a:pt x="390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955791" y="2961131"/>
              <a:ext cx="3990340" cy="169545"/>
            </a:xfrm>
            <a:custGeom>
              <a:avLst/>
              <a:gdLst/>
              <a:ahLst/>
              <a:cxnLst/>
              <a:rect l="l" t="t" r="r" b="b"/>
              <a:pathLst>
                <a:path w="3990340" h="169544">
                  <a:moveTo>
                    <a:pt x="0" y="42290"/>
                  </a:moveTo>
                  <a:lnTo>
                    <a:pt x="3905250" y="42290"/>
                  </a:lnTo>
                  <a:lnTo>
                    <a:pt x="3905250" y="0"/>
                  </a:lnTo>
                  <a:lnTo>
                    <a:pt x="3989832" y="84581"/>
                  </a:lnTo>
                  <a:lnTo>
                    <a:pt x="3905250" y="169163"/>
                  </a:lnTo>
                  <a:lnTo>
                    <a:pt x="3905250" y="126872"/>
                  </a:lnTo>
                  <a:lnTo>
                    <a:pt x="0" y="126872"/>
                  </a:lnTo>
                  <a:lnTo>
                    <a:pt x="0" y="4229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792208" y="2659380"/>
              <a:ext cx="641985" cy="943610"/>
            </a:xfrm>
            <a:custGeom>
              <a:avLst/>
              <a:gdLst/>
              <a:ahLst/>
              <a:cxnLst/>
              <a:rect l="l" t="t" r="r" b="b"/>
              <a:pathLst>
                <a:path w="641984" h="943610">
                  <a:moveTo>
                    <a:pt x="418973" y="0"/>
                  </a:moveTo>
                  <a:lnTo>
                    <a:pt x="169799" y="235839"/>
                  </a:lnTo>
                  <a:lnTo>
                    <a:pt x="287782" y="235839"/>
                  </a:lnTo>
                  <a:lnTo>
                    <a:pt x="279438" y="299250"/>
                  </a:lnTo>
                  <a:lnTo>
                    <a:pt x="269239" y="360697"/>
                  </a:lnTo>
                  <a:lnTo>
                    <a:pt x="257255" y="420014"/>
                  </a:lnTo>
                  <a:lnTo>
                    <a:pt x="243556" y="477035"/>
                  </a:lnTo>
                  <a:lnTo>
                    <a:pt x="228214" y="531593"/>
                  </a:lnTo>
                  <a:lnTo>
                    <a:pt x="211299" y="583524"/>
                  </a:lnTo>
                  <a:lnTo>
                    <a:pt x="192883" y="632660"/>
                  </a:lnTo>
                  <a:lnTo>
                    <a:pt x="173036" y="678837"/>
                  </a:lnTo>
                  <a:lnTo>
                    <a:pt x="151829" y="721888"/>
                  </a:lnTo>
                  <a:lnTo>
                    <a:pt x="129333" y="761647"/>
                  </a:lnTo>
                  <a:lnTo>
                    <a:pt x="105618" y="797948"/>
                  </a:lnTo>
                  <a:lnTo>
                    <a:pt x="80757" y="830625"/>
                  </a:lnTo>
                  <a:lnTo>
                    <a:pt x="54820" y="859513"/>
                  </a:lnTo>
                  <a:lnTo>
                    <a:pt x="0" y="905256"/>
                  </a:lnTo>
                  <a:lnTo>
                    <a:pt x="4318" y="908177"/>
                  </a:lnTo>
                  <a:lnTo>
                    <a:pt x="42328" y="927939"/>
                  </a:lnTo>
                  <a:lnTo>
                    <a:pt x="100626" y="942751"/>
                  </a:lnTo>
                  <a:lnTo>
                    <a:pt x="129503" y="943238"/>
                  </a:lnTo>
                  <a:lnTo>
                    <a:pt x="158084" y="939264"/>
                  </a:lnTo>
                  <a:lnTo>
                    <a:pt x="214014" y="918395"/>
                  </a:lnTo>
                  <a:lnTo>
                    <a:pt x="267724" y="881062"/>
                  </a:lnTo>
                  <a:lnTo>
                    <a:pt x="318526" y="828182"/>
                  </a:lnTo>
                  <a:lnTo>
                    <a:pt x="342621" y="796199"/>
                  </a:lnTo>
                  <a:lnTo>
                    <a:pt x="365730" y="760674"/>
                  </a:lnTo>
                  <a:lnTo>
                    <a:pt x="387766" y="721722"/>
                  </a:lnTo>
                  <a:lnTo>
                    <a:pt x="408645" y="679456"/>
                  </a:lnTo>
                  <a:lnTo>
                    <a:pt x="428278" y="633993"/>
                  </a:lnTo>
                  <a:lnTo>
                    <a:pt x="446581" y="585446"/>
                  </a:lnTo>
                  <a:lnTo>
                    <a:pt x="463467" y="533930"/>
                  </a:lnTo>
                  <a:lnTo>
                    <a:pt x="478849" y="479561"/>
                  </a:lnTo>
                  <a:lnTo>
                    <a:pt x="492642" y="422452"/>
                  </a:lnTo>
                  <a:lnTo>
                    <a:pt x="504759" y="362719"/>
                  </a:lnTo>
                  <a:lnTo>
                    <a:pt x="515114" y="300476"/>
                  </a:lnTo>
                  <a:lnTo>
                    <a:pt x="523621" y="235839"/>
                  </a:lnTo>
                  <a:lnTo>
                    <a:pt x="641476" y="235839"/>
                  </a:lnTo>
                  <a:lnTo>
                    <a:pt x="4189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255251" y="2659380"/>
              <a:ext cx="655320" cy="943610"/>
            </a:xfrm>
            <a:custGeom>
              <a:avLst/>
              <a:gdLst/>
              <a:ahLst/>
              <a:cxnLst/>
              <a:rect l="l" t="t" r="r" b="b"/>
              <a:pathLst>
                <a:path w="655320" h="943610">
                  <a:moveTo>
                    <a:pt x="235839" y="0"/>
                  </a:moveTo>
                  <a:lnTo>
                    <a:pt x="0" y="0"/>
                  </a:lnTo>
                  <a:lnTo>
                    <a:pt x="966" y="64582"/>
                  </a:lnTo>
                  <a:lnTo>
                    <a:pt x="3824" y="127997"/>
                  </a:lnTo>
                  <a:lnTo>
                    <a:pt x="8511" y="190105"/>
                  </a:lnTo>
                  <a:lnTo>
                    <a:pt x="14966" y="250765"/>
                  </a:lnTo>
                  <a:lnTo>
                    <a:pt x="23124" y="309835"/>
                  </a:lnTo>
                  <a:lnTo>
                    <a:pt x="32924" y="367176"/>
                  </a:lnTo>
                  <a:lnTo>
                    <a:pt x="44304" y="422648"/>
                  </a:lnTo>
                  <a:lnTo>
                    <a:pt x="57201" y="476108"/>
                  </a:lnTo>
                  <a:lnTo>
                    <a:pt x="71553" y="527418"/>
                  </a:lnTo>
                  <a:lnTo>
                    <a:pt x="87297" y="576436"/>
                  </a:lnTo>
                  <a:lnTo>
                    <a:pt x="104371" y="623022"/>
                  </a:lnTo>
                  <a:lnTo>
                    <a:pt x="122713" y="667035"/>
                  </a:lnTo>
                  <a:lnTo>
                    <a:pt x="142260" y="708335"/>
                  </a:lnTo>
                  <a:lnTo>
                    <a:pt x="162950" y="746781"/>
                  </a:lnTo>
                  <a:lnTo>
                    <a:pt x="184720" y="782233"/>
                  </a:lnTo>
                  <a:lnTo>
                    <a:pt x="207508" y="814549"/>
                  </a:lnTo>
                  <a:lnTo>
                    <a:pt x="255889" y="869215"/>
                  </a:lnTo>
                  <a:lnTo>
                    <a:pt x="307592" y="909655"/>
                  </a:lnTo>
                  <a:lnTo>
                    <a:pt x="362120" y="934743"/>
                  </a:lnTo>
                  <a:lnTo>
                    <a:pt x="418973" y="943356"/>
                  </a:lnTo>
                  <a:lnTo>
                    <a:pt x="654812" y="943356"/>
                  </a:lnTo>
                  <a:lnTo>
                    <a:pt x="626126" y="941179"/>
                  </a:lnTo>
                  <a:lnTo>
                    <a:pt x="597959" y="934743"/>
                  </a:lnTo>
                  <a:lnTo>
                    <a:pt x="543431" y="909655"/>
                  </a:lnTo>
                  <a:lnTo>
                    <a:pt x="491728" y="869215"/>
                  </a:lnTo>
                  <a:lnTo>
                    <a:pt x="443347" y="814549"/>
                  </a:lnTo>
                  <a:lnTo>
                    <a:pt x="420559" y="782233"/>
                  </a:lnTo>
                  <a:lnTo>
                    <a:pt x="398789" y="746781"/>
                  </a:lnTo>
                  <a:lnTo>
                    <a:pt x="378099" y="708335"/>
                  </a:lnTo>
                  <a:lnTo>
                    <a:pt x="358552" y="667035"/>
                  </a:lnTo>
                  <a:lnTo>
                    <a:pt x="340210" y="623022"/>
                  </a:lnTo>
                  <a:lnTo>
                    <a:pt x="323136" y="576436"/>
                  </a:lnTo>
                  <a:lnTo>
                    <a:pt x="307392" y="527418"/>
                  </a:lnTo>
                  <a:lnTo>
                    <a:pt x="293040" y="476108"/>
                  </a:lnTo>
                  <a:lnTo>
                    <a:pt x="280143" y="422648"/>
                  </a:lnTo>
                  <a:lnTo>
                    <a:pt x="268763" y="367176"/>
                  </a:lnTo>
                  <a:lnTo>
                    <a:pt x="258963" y="309835"/>
                  </a:lnTo>
                  <a:lnTo>
                    <a:pt x="250805" y="250765"/>
                  </a:lnTo>
                  <a:lnTo>
                    <a:pt x="244350" y="190105"/>
                  </a:lnTo>
                  <a:lnTo>
                    <a:pt x="239663" y="127997"/>
                  </a:lnTo>
                  <a:lnTo>
                    <a:pt x="236805" y="64582"/>
                  </a:lnTo>
                  <a:lnTo>
                    <a:pt x="235839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55251" y="2659380"/>
              <a:ext cx="1178560" cy="943610"/>
            </a:xfrm>
            <a:custGeom>
              <a:avLst/>
              <a:gdLst/>
              <a:ahLst/>
              <a:cxnLst/>
              <a:rect l="l" t="t" r="r" b="b"/>
              <a:pathLst>
                <a:path w="1178559" h="943610">
                  <a:moveTo>
                    <a:pt x="536955" y="905256"/>
                  </a:moveTo>
                  <a:lnTo>
                    <a:pt x="591776" y="859513"/>
                  </a:lnTo>
                  <a:lnTo>
                    <a:pt x="617713" y="830625"/>
                  </a:lnTo>
                  <a:lnTo>
                    <a:pt x="642574" y="797948"/>
                  </a:lnTo>
                  <a:lnTo>
                    <a:pt x="666289" y="761647"/>
                  </a:lnTo>
                  <a:lnTo>
                    <a:pt x="688785" y="721888"/>
                  </a:lnTo>
                  <a:lnTo>
                    <a:pt x="709992" y="678837"/>
                  </a:lnTo>
                  <a:lnTo>
                    <a:pt x="729839" y="632660"/>
                  </a:lnTo>
                  <a:lnTo>
                    <a:pt x="748255" y="583524"/>
                  </a:lnTo>
                  <a:lnTo>
                    <a:pt x="765170" y="531593"/>
                  </a:lnTo>
                  <a:lnTo>
                    <a:pt x="780512" y="477035"/>
                  </a:lnTo>
                  <a:lnTo>
                    <a:pt x="794211" y="420014"/>
                  </a:lnTo>
                  <a:lnTo>
                    <a:pt x="806195" y="360697"/>
                  </a:lnTo>
                  <a:lnTo>
                    <a:pt x="816394" y="299250"/>
                  </a:lnTo>
                  <a:lnTo>
                    <a:pt x="824738" y="235839"/>
                  </a:lnTo>
                  <a:lnTo>
                    <a:pt x="706754" y="235839"/>
                  </a:lnTo>
                  <a:lnTo>
                    <a:pt x="955928" y="0"/>
                  </a:lnTo>
                  <a:lnTo>
                    <a:pt x="1178432" y="235839"/>
                  </a:lnTo>
                  <a:lnTo>
                    <a:pt x="1060577" y="235839"/>
                  </a:lnTo>
                  <a:lnTo>
                    <a:pt x="1052061" y="300543"/>
                  </a:lnTo>
                  <a:lnTo>
                    <a:pt x="1041648" y="363016"/>
                  </a:lnTo>
                  <a:lnTo>
                    <a:pt x="1029421" y="423111"/>
                  </a:lnTo>
                  <a:lnTo>
                    <a:pt x="1015463" y="480685"/>
                  </a:lnTo>
                  <a:lnTo>
                    <a:pt x="999857" y="535593"/>
                  </a:lnTo>
                  <a:lnTo>
                    <a:pt x="982687" y="587691"/>
                  </a:lnTo>
                  <a:lnTo>
                    <a:pt x="964034" y="636832"/>
                  </a:lnTo>
                  <a:lnTo>
                    <a:pt x="943982" y="682874"/>
                  </a:lnTo>
                  <a:lnTo>
                    <a:pt x="922614" y="725671"/>
                  </a:lnTo>
                  <a:lnTo>
                    <a:pt x="900013" y="765078"/>
                  </a:lnTo>
                  <a:lnTo>
                    <a:pt x="876262" y="800951"/>
                  </a:lnTo>
                  <a:lnTo>
                    <a:pt x="851444" y="833146"/>
                  </a:lnTo>
                  <a:lnTo>
                    <a:pt x="825642" y="861517"/>
                  </a:lnTo>
                  <a:lnTo>
                    <a:pt x="771418" y="906212"/>
                  </a:lnTo>
                  <a:lnTo>
                    <a:pt x="714253" y="933877"/>
                  </a:lnTo>
                  <a:lnTo>
                    <a:pt x="654812" y="943356"/>
                  </a:lnTo>
                  <a:lnTo>
                    <a:pt x="418973" y="943356"/>
                  </a:lnTo>
                  <a:lnTo>
                    <a:pt x="362120" y="934743"/>
                  </a:lnTo>
                  <a:lnTo>
                    <a:pt x="307592" y="909655"/>
                  </a:lnTo>
                  <a:lnTo>
                    <a:pt x="255889" y="869215"/>
                  </a:lnTo>
                  <a:lnTo>
                    <a:pt x="207508" y="814549"/>
                  </a:lnTo>
                  <a:lnTo>
                    <a:pt x="184720" y="782233"/>
                  </a:lnTo>
                  <a:lnTo>
                    <a:pt x="162950" y="746781"/>
                  </a:lnTo>
                  <a:lnTo>
                    <a:pt x="142260" y="708335"/>
                  </a:lnTo>
                  <a:lnTo>
                    <a:pt x="122713" y="667035"/>
                  </a:lnTo>
                  <a:lnTo>
                    <a:pt x="104371" y="623022"/>
                  </a:lnTo>
                  <a:lnTo>
                    <a:pt x="87297" y="576436"/>
                  </a:lnTo>
                  <a:lnTo>
                    <a:pt x="71553" y="527418"/>
                  </a:lnTo>
                  <a:lnTo>
                    <a:pt x="57201" y="476108"/>
                  </a:lnTo>
                  <a:lnTo>
                    <a:pt x="44304" y="422648"/>
                  </a:lnTo>
                  <a:lnTo>
                    <a:pt x="32924" y="367176"/>
                  </a:lnTo>
                  <a:lnTo>
                    <a:pt x="23124" y="309835"/>
                  </a:lnTo>
                  <a:lnTo>
                    <a:pt x="14966" y="250765"/>
                  </a:lnTo>
                  <a:lnTo>
                    <a:pt x="8511" y="190105"/>
                  </a:lnTo>
                  <a:lnTo>
                    <a:pt x="3824" y="127997"/>
                  </a:lnTo>
                  <a:lnTo>
                    <a:pt x="966" y="64582"/>
                  </a:lnTo>
                  <a:lnTo>
                    <a:pt x="0" y="0"/>
                  </a:lnTo>
                  <a:lnTo>
                    <a:pt x="235839" y="0"/>
                  </a:lnTo>
                  <a:lnTo>
                    <a:pt x="236805" y="64582"/>
                  </a:lnTo>
                  <a:lnTo>
                    <a:pt x="239663" y="127997"/>
                  </a:lnTo>
                  <a:lnTo>
                    <a:pt x="244350" y="190105"/>
                  </a:lnTo>
                  <a:lnTo>
                    <a:pt x="250805" y="250765"/>
                  </a:lnTo>
                  <a:lnTo>
                    <a:pt x="258963" y="309835"/>
                  </a:lnTo>
                  <a:lnTo>
                    <a:pt x="268763" y="367176"/>
                  </a:lnTo>
                  <a:lnTo>
                    <a:pt x="280143" y="422648"/>
                  </a:lnTo>
                  <a:lnTo>
                    <a:pt x="293040" y="476108"/>
                  </a:lnTo>
                  <a:lnTo>
                    <a:pt x="307392" y="527418"/>
                  </a:lnTo>
                  <a:lnTo>
                    <a:pt x="323136" y="576436"/>
                  </a:lnTo>
                  <a:lnTo>
                    <a:pt x="340210" y="623022"/>
                  </a:lnTo>
                  <a:lnTo>
                    <a:pt x="358552" y="667035"/>
                  </a:lnTo>
                  <a:lnTo>
                    <a:pt x="378099" y="708335"/>
                  </a:lnTo>
                  <a:lnTo>
                    <a:pt x="398789" y="746781"/>
                  </a:lnTo>
                  <a:lnTo>
                    <a:pt x="420559" y="782233"/>
                  </a:lnTo>
                  <a:lnTo>
                    <a:pt x="443347" y="814549"/>
                  </a:lnTo>
                  <a:lnTo>
                    <a:pt x="491728" y="869215"/>
                  </a:lnTo>
                  <a:lnTo>
                    <a:pt x="543431" y="909655"/>
                  </a:lnTo>
                  <a:lnTo>
                    <a:pt x="597959" y="934743"/>
                  </a:lnTo>
                  <a:lnTo>
                    <a:pt x="626126" y="941179"/>
                  </a:lnTo>
                  <a:lnTo>
                    <a:pt x="654812" y="943356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304789" y="1013967"/>
              <a:ext cx="1275080" cy="1946910"/>
            </a:xfrm>
            <a:custGeom>
              <a:avLst/>
              <a:gdLst/>
              <a:ahLst/>
              <a:cxnLst/>
              <a:rect l="l" t="t" r="r" b="b"/>
              <a:pathLst>
                <a:path w="1275079" h="1946910">
                  <a:moveTo>
                    <a:pt x="1242567" y="0"/>
                  </a:moveTo>
                  <a:lnTo>
                    <a:pt x="1103757" y="32004"/>
                  </a:lnTo>
                  <a:lnTo>
                    <a:pt x="1146429" y="58674"/>
                  </a:lnTo>
                  <a:lnTo>
                    <a:pt x="0" y="1893443"/>
                  </a:lnTo>
                  <a:lnTo>
                    <a:pt x="85344" y="1946910"/>
                  </a:lnTo>
                  <a:lnTo>
                    <a:pt x="1231900" y="112014"/>
                  </a:lnTo>
                  <a:lnTo>
                    <a:pt x="1274571" y="138811"/>
                  </a:lnTo>
                  <a:lnTo>
                    <a:pt x="124256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304789" y="1013967"/>
              <a:ext cx="1275080" cy="1946910"/>
            </a:xfrm>
            <a:custGeom>
              <a:avLst/>
              <a:gdLst/>
              <a:ahLst/>
              <a:cxnLst/>
              <a:rect l="l" t="t" r="r" b="b"/>
              <a:pathLst>
                <a:path w="1275079" h="1946910">
                  <a:moveTo>
                    <a:pt x="0" y="1893443"/>
                  </a:moveTo>
                  <a:lnTo>
                    <a:pt x="1146429" y="58674"/>
                  </a:lnTo>
                  <a:lnTo>
                    <a:pt x="1103757" y="32004"/>
                  </a:lnTo>
                  <a:lnTo>
                    <a:pt x="1242567" y="0"/>
                  </a:lnTo>
                  <a:lnTo>
                    <a:pt x="1274571" y="138811"/>
                  </a:lnTo>
                  <a:lnTo>
                    <a:pt x="1231900" y="112014"/>
                  </a:lnTo>
                  <a:lnTo>
                    <a:pt x="85344" y="1946910"/>
                  </a:lnTo>
                  <a:lnTo>
                    <a:pt x="0" y="1893443"/>
                  </a:lnTo>
                  <a:close/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968496" y="3102102"/>
              <a:ext cx="1322705" cy="2086610"/>
            </a:xfrm>
            <a:custGeom>
              <a:avLst/>
              <a:gdLst/>
              <a:ahLst/>
              <a:cxnLst/>
              <a:rect l="l" t="t" r="r" b="b"/>
              <a:pathLst>
                <a:path w="1322704" h="2086610">
                  <a:moveTo>
                    <a:pt x="1226565" y="0"/>
                  </a:moveTo>
                  <a:lnTo>
                    <a:pt x="47878" y="1961896"/>
                  </a:lnTo>
                  <a:lnTo>
                    <a:pt x="0" y="1933194"/>
                  </a:lnTo>
                  <a:lnTo>
                    <a:pt x="38226" y="2086229"/>
                  </a:lnTo>
                  <a:lnTo>
                    <a:pt x="191262" y="2048129"/>
                  </a:lnTo>
                  <a:lnTo>
                    <a:pt x="143509" y="2019300"/>
                  </a:lnTo>
                  <a:lnTo>
                    <a:pt x="1322324" y="57531"/>
                  </a:lnTo>
                  <a:lnTo>
                    <a:pt x="122656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968496" y="3102102"/>
              <a:ext cx="1322705" cy="2086610"/>
            </a:xfrm>
            <a:custGeom>
              <a:avLst/>
              <a:gdLst/>
              <a:ahLst/>
              <a:cxnLst/>
              <a:rect l="l" t="t" r="r" b="b"/>
              <a:pathLst>
                <a:path w="1322704" h="2086610">
                  <a:moveTo>
                    <a:pt x="1322324" y="57531"/>
                  </a:moveTo>
                  <a:lnTo>
                    <a:pt x="143509" y="2019300"/>
                  </a:lnTo>
                  <a:lnTo>
                    <a:pt x="191262" y="2048129"/>
                  </a:lnTo>
                  <a:lnTo>
                    <a:pt x="38226" y="2086229"/>
                  </a:lnTo>
                  <a:lnTo>
                    <a:pt x="0" y="1933194"/>
                  </a:lnTo>
                  <a:lnTo>
                    <a:pt x="47878" y="1961896"/>
                  </a:lnTo>
                  <a:lnTo>
                    <a:pt x="1226565" y="0"/>
                  </a:lnTo>
                  <a:lnTo>
                    <a:pt x="1322324" y="57531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467403" y="4925568"/>
              <a:ext cx="813435" cy="817244"/>
            </a:xfrm>
            <a:custGeom>
              <a:avLst/>
              <a:gdLst/>
              <a:ahLst/>
              <a:cxnLst/>
              <a:rect l="l" t="t" r="r" b="b"/>
              <a:pathLst>
                <a:path w="813435" h="817245">
                  <a:moveTo>
                    <a:pt x="81992" y="0"/>
                  </a:moveTo>
                  <a:lnTo>
                    <a:pt x="47317" y="33231"/>
                  </a:lnTo>
                  <a:lnTo>
                    <a:pt x="15236" y="84114"/>
                  </a:lnTo>
                  <a:lnTo>
                    <a:pt x="804" y="139855"/>
                  </a:lnTo>
                  <a:lnTo>
                    <a:pt x="0" y="169253"/>
                  </a:lnTo>
                  <a:lnTo>
                    <a:pt x="3361" y="199512"/>
                  </a:lnTo>
                  <a:lnTo>
                    <a:pt x="22251" y="262146"/>
                  </a:lnTo>
                  <a:lnTo>
                    <a:pt x="56817" y="326815"/>
                  </a:lnTo>
                  <a:lnTo>
                    <a:pt x="79773" y="359619"/>
                  </a:lnTo>
                  <a:lnTo>
                    <a:pt x="106402" y="392579"/>
                  </a:lnTo>
                  <a:lnTo>
                    <a:pt x="136620" y="425577"/>
                  </a:lnTo>
                  <a:lnTo>
                    <a:pt x="170347" y="458496"/>
                  </a:lnTo>
                  <a:lnTo>
                    <a:pt x="207500" y="491218"/>
                  </a:lnTo>
                  <a:lnTo>
                    <a:pt x="247996" y="523626"/>
                  </a:lnTo>
                  <a:lnTo>
                    <a:pt x="291754" y="555602"/>
                  </a:lnTo>
                  <a:lnTo>
                    <a:pt x="338691" y="587029"/>
                  </a:lnTo>
                  <a:lnTo>
                    <a:pt x="388726" y="617788"/>
                  </a:lnTo>
                  <a:lnTo>
                    <a:pt x="441775" y="647763"/>
                  </a:lnTo>
                  <a:lnTo>
                    <a:pt x="497757" y="676835"/>
                  </a:lnTo>
                  <a:lnTo>
                    <a:pt x="556591" y="704888"/>
                  </a:lnTo>
                  <a:lnTo>
                    <a:pt x="520142" y="817003"/>
                  </a:lnTo>
                  <a:lnTo>
                    <a:pt x="813131" y="678294"/>
                  </a:lnTo>
                  <a:lnTo>
                    <a:pt x="665938" y="368553"/>
                  </a:lnTo>
                  <a:lnTo>
                    <a:pt x="629489" y="480694"/>
                  </a:lnTo>
                  <a:lnTo>
                    <a:pt x="571763" y="453174"/>
                  </a:lnTo>
                  <a:lnTo>
                    <a:pt x="516483" y="424489"/>
                  </a:lnTo>
                  <a:lnTo>
                    <a:pt x="463784" y="394760"/>
                  </a:lnTo>
                  <a:lnTo>
                    <a:pt x="413801" y="364106"/>
                  </a:lnTo>
                  <a:lnTo>
                    <a:pt x="366669" y="332645"/>
                  </a:lnTo>
                  <a:lnTo>
                    <a:pt x="322525" y="300499"/>
                  </a:lnTo>
                  <a:lnTo>
                    <a:pt x="281502" y="267785"/>
                  </a:lnTo>
                  <a:lnTo>
                    <a:pt x="243738" y="234624"/>
                  </a:lnTo>
                  <a:lnTo>
                    <a:pt x="209368" y="201135"/>
                  </a:lnTo>
                  <a:lnTo>
                    <a:pt x="178526" y="167437"/>
                  </a:lnTo>
                  <a:lnTo>
                    <a:pt x="151348" y="133650"/>
                  </a:lnTo>
                  <a:lnTo>
                    <a:pt x="127971" y="99894"/>
                  </a:lnTo>
                  <a:lnTo>
                    <a:pt x="108528" y="66287"/>
                  </a:lnTo>
                  <a:lnTo>
                    <a:pt x="93157" y="32949"/>
                  </a:lnTo>
                  <a:lnTo>
                    <a:pt x="8199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476752" y="4599383"/>
              <a:ext cx="1099820" cy="426720"/>
            </a:xfrm>
            <a:custGeom>
              <a:avLst/>
              <a:gdLst/>
              <a:ahLst/>
              <a:cxnLst/>
              <a:rect l="l" t="t" r="r" b="b"/>
              <a:pathLst>
                <a:path w="1099820" h="426720">
                  <a:moveTo>
                    <a:pt x="524267" y="0"/>
                  </a:moveTo>
                  <a:lnTo>
                    <a:pt x="474696" y="1857"/>
                  </a:lnTo>
                  <a:lnTo>
                    <a:pt x="427180" y="5715"/>
                  </a:lnTo>
                  <a:lnTo>
                    <a:pt x="381871" y="11559"/>
                  </a:lnTo>
                  <a:lnTo>
                    <a:pt x="338922" y="19372"/>
                  </a:lnTo>
                  <a:lnTo>
                    <a:pt x="298486" y="29137"/>
                  </a:lnTo>
                  <a:lnTo>
                    <a:pt x="260716" y="40839"/>
                  </a:lnTo>
                  <a:lnTo>
                    <a:pt x="193788" y="69987"/>
                  </a:lnTo>
                  <a:lnTo>
                    <a:pt x="139359" y="106689"/>
                  </a:lnTo>
                  <a:lnTo>
                    <a:pt x="98654" y="150813"/>
                  </a:lnTo>
                  <a:lnTo>
                    <a:pt x="72898" y="202232"/>
                  </a:lnTo>
                  <a:lnTo>
                    <a:pt x="0" y="426514"/>
                  </a:lnTo>
                  <a:lnTo>
                    <a:pt x="10933" y="399886"/>
                  </a:lnTo>
                  <a:lnTo>
                    <a:pt x="25756" y="375069"/>
                  </a:lnTo>
                  <a:lnTo>
                    <a:pt x="66461" y="330926"/>
                  </a:lnTo>
                  <a:lnTo>
                    <a:pt x="120890" y="294214"/>
                  </a:lnTo>
                  <a:lnTo>
                    <a:pt x="187818" y="265059"/>
                  </a:lnTo>
                  <a:lnTo>
                    <a:pt x="225588" y="253356"/>
                  </a:lnTo>
                  <a:lnTo>
                    <a:pt x="266024" y="243590"/>
                  </a:lnTo>
                  <a:lnTo>
                    <a:pt x="308973" y="235778"/>
                  </a:lnTo>
                  <a:lnTo>
                    <a:pt x="354282" y="229934"/>
                  </a:lnTo>
                  <a:lnTo>
                    <a:pt x="401798" y="226075"/>
                  </a:lnTo>
                  <a:lnTo>
                    <a:pt x="451369" y="224218"/>
                  </a:lnTo>
                  <a:lnTo>
                    <a:pt x="502841" y="224377"/>
                  </a:lnTo>
                  <a:lnTo>
                    <a:pt x="556062" y="226569"/>
                  </a:lnTo>
                  <a:lnTo>
                    <a:pt x="610878" y="230810"/>
                  </a:lnTo>
                  <a:lnTo>
                    <a:pt x="667136" y="237115"/>
                  </a:lnTo>
                  <a:lnTo>
                    <a:pt x="724684" y="245502"/>
                  </a:lnTo>
                  <a:lnTo>
                    <a:pt x="783369" y="255984"/>
                  </a:lnTo>
                  <a:lnTo>
                    <a:pt x="843037" y="268579"/>
                  </a:lnTo>
                  <a:lnTo>
                    <a:pt x="903536" y="283303"/>
                  </a:lnTo>
                  <a:lnTo>
                    <a:pt x="964712" y="300171"/>
                  </a:lnTo>
                  <a:lnTo>
                    <a:pt x="1026413" y="319199"/>
                  </a:lnTo>
                  <a:lnTo>
                    <a:pt x="1099312" y="95044"/>
                  </a:lnTo>
                  <a:lnTo>
                    <a:pt x="1037610" y="76001"/>
                  </a:lnTo>
                  <a:lnTo>
                    <a:pt x="976434" y="59121"/>
                  </a:lnTo>
                  <a:lnTo>
                    <a:pt x="915935" y="44388"/>
                  </a:lnTo>
                  <a:lnTo>
                    <a:pt x="856267" y="31785"/>
                  </a:lnTo>
                  <a:lnTo>
                    <a:pt x="797582" y="21296"/>
                  </a:lnTo>
                  <a:lnTo>
                    <a:pt x="740034" y="12905"/>
                  </a:lnTo>
                  <a:lnTo>
                    <a:pt x="683776" y="6596"/>
                  </a:lnTo>
                  <a:lnTo>
                    <a:pt x="628960" y="2353"/>
                  </a:lnTo>
                  <a:lnTo>
                    <a:pt x="575739" y="159"/>
                  </a:lnTo>
                  <a:lnTo>
                    <a:pt x="524267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467397" y="4599383"/>
              <a:ext cx="1108710" cy="1143635"/>
            </a:xfrm>
            <a:custGeom>
              <a:avLst/>
              <a:gdLst/>
              <a:ahLst/>
              <a:cxnLst/>
              <a:rect l="l" t="t" r="r" b="b"/>
              <a:pathLst>
                <a:path w="1108710" h="1143635">
                  <a:moveTo>
                    <a:pt x="81998" y="326184"/>
                  </a:moveTo>
                  <a:lnTo>
                    <a:pt x="108535" y="392471"/>
                  </a:lnTo>
                  <a:lnTo>
                    <a:pt x="127977" y="426078"/>
                  </a:lnTo>
                  <a:lnTo>
                    <a:pt x="151355" y="459835"/>
                  </a:lnTo>
                  <a:lnTo>
                    <a:pt x="178532" y="493622"/>
                  </a:lnTo>
                  <a:lnTo>
                    <a:pt x="209374" y="527320"/>
                  </a:lnTo>
                  <a:lnTo>
                    <a:pt x="243745" y="560809"/>
                  </a:lnTo>
                  <a:lnTo>
                    <a:pt x="281509" y="593970"/>
                  </a:lnTo>
                  <a:lnTo>
                    <a:pt x="322531" y="626683"/>
                  </a:lnTo>
                  <a:lnTo>
                    <a:pt x="366675" y="658830"/>
                  </a:lnTo>
                  <a:lnTo>
                    <a:pt x="413807" y="690290"/>
                  </a:lnTo>
                  <a:lnTo>
                    <a:pt x="463790" y="720945"/>
                  </a:lnTo>
                  <a:lnTo>
                    <a:pt x="516490" y="750674"/>
                  </a:lnTo>
                  <a:lnTo>
                    <a:pt x="571770" y="779359"/>
                  </a:lnTo>
                  <a:lnTo>
                    <a:pt x="629495" y="806879"/>
                  </a:lnTo>
                  <a:lnTo>
                    <a:pt x="665944" y="694738"/>
                  </a:lnTo>
                  <a:lnTo>
                    <a:pt x="813137" y="1004478"/>
                  </a:lnTo>
                  <a:lnTo>
                    <a:pt x="520148" y="1143188"/>
                  </a:lnTo>
                  <a:lnTo>
                    <a:pt x="556597" y="1031072"/>
                  </a:lnTo>
                  <a:lnTo>
                    <a:pt x="497716" y="1002975"/>
                  </a:lnTo>
                  <a:lnTo>
                    <a:pt x="441543" y="973764"/>
                  </a:lnTo>
                  <a:lnTo>
                    <a:pt x="388190" y="943562"/>
                  </a:lnTo>
                  <a:lnTo>
                    <a:pt x="337768" y="912492"/>
                  </a:lnTo>
                  <a:lnTo>
                    <a:pt x="290391" y="880679"/>
                  </a:lnTo>
                  <a:lnTo>
                    <a:pt x="246169" y="848246"/>
                  </a:lnTo>
                  <a:lnTo>
                    <a:pt x="205215" y="815317"/>
                  </a:lnTo>
                  <a:lnTo>
                    <a:pt x="167641" y="782016"/>
                  </a:lnTo>
                  <a:lnTo>
                    <a:pt x="133557" y="748466"/>
                  </a:lnTo>
                  <a:lnTo>
                    <a:pt x="103077" y="714791"/>
                  </a:lnTo>
                  <a:lnTo>
                    <a:pt x="76311" y="681115"/>
                  </a:lnTo>
                  <a:lnTo>
                    <a:pt x="53373" y="647562"/>
                  </a:lnTo>
                  <a:lnTo>
                    <a:pt x="34373" y="614255"/>
                  </a:lnTo>
                  <a:lnTo>
                    <a:pt x="8638" y="548875"/>
                  </a:lnTo>
                  <a:lnTo>
                    <a:pt x="0" y="485965"/>
                  </a:lnTo>
                  <a:lnTo>
                    <a:pt x="2372" y="455745"/>
                  </a:lnTo>
                  <a:lnTo>
                    <a:pt x="82252" y="202232"/>
                  </a:lnTo>
                  <a:lnTo>
                    <a:pt x="108009" y="150813"/>
                  </a:lnTo>
                  <a:lnTo>
                    <a:pt x="148713" y="106689"/>
                  </a:lnTo>
                  <a:lnTo>
                    <a:pt x="203142" y="69987"/>
                  </a:lnTo>
                  <a:lnTo>
                    <a:pt x="270071" y="40839"/>
                  </a:lnTo>
                  <a:lnTo>
                    <a:pt x="307840" y="29137"/>
                  </a:lnTo>
                  <a:lnTo>
                    <a:pt x="348276" y="19372"/>
                  </a:lnTo>
                  <a:lnTo>
                    <a:pt x="391225" y="11559"/>
                  </a:lnTo>
                  <a:lnTo>
                    <a:pt x="436534" y="5715"/>
                  </a:lnTo>
                  <a:lnTo>
                    <a:pt x="484051" y="1857"/>
                  </a:lnTo>
                  <a:lnTo>
                    <a:pt x="533622" y="0"/>
                  </a:lnTo>
                  <a:lnTo>
                    <a:pt x="585094" y="159"/>
                  </a:lnTo>
                  <a:lnTo>
                    <a:pt x="638314" y="2353"/>
                  </a:lnTo>
                  <a:lnTo>
                    <a:pt x="693130" y="6596"/>
                  </a:lnTo>
                  <a:lnTo>
                    <a:pt x="749389" y="12905"/>
                  </a:lnTo>
                  <a:lnTo>
                    <a:pt x="806937" y="21296"/>
                  </a:lnTo>
                  <a:lnTo>
                    <a:pt x="865621" y="31785"/>
                  </a:lnTo>
                  <a:lnTo>
                    <a:pt x="925290" y="44388"/>
                  </a:lnTo>
                  <a:lnTo>
                    <a:pt x="985788" y="59121"/>
                  </a:lnTo>
                  <a:lnTo>
                    <a:pt x="1046965" y="76001"/>
                  </a:lnTo>
                  <a:lnTo>
                    <a:pt x="1108666" y="95044"/>
                  </a:lnTo>
                  <a:lnTo>
                    <a:pt x="1035768" y="319199"/>
                  </a:lnTo>
                  <a:lnTo>
                    <a:pt x="974067" y="300171"/>
                  </a:lnTo>
                  <a:lnTo>
                    <a:pt x="912890" y="283303"/>
                  </a:lnTo>
                  <a:lnTo>
                    <a:pt x="852392" y="268579"/>
                  </a:lnTo>
                  <a:lnTo>
                    <a:pt x="792723" y="255984"/>
                  </a:lnTo>
                  <a:lnTo>
                    <a:pt x="734039" y="245502"/>
                  </a:lnTo>
                  <a:lnTo>
                    <a:pt x="676491" y="237115"/>
                  </a:lnTo>
                  <a:lnTo>
                    <a:pt x="620232" y="230810"/>
                  </a:lnTo>
                  <a:lnTo>
                    <a:pt x="565416" y="226569"/>
                  </a:lnTo>
                  <a:lnTo>
                    <a:pt x="512196" y="224377"/>
                  </a:lnTo>
                  <a:lnTo>
                    <a:pt x="460724" y="224218"/>
                  </a:lnTo>
                  <a:lnTo>
                    <a:pt x="411153" y="226075"/>
                  </a:lnTo>
                  <a:lnTo>
                    <a:pt x="363636" y="229934"/>
                  </a:lnTo>
                  <a:lnTo>
                    <a:pt x="318327" y="235778"/>
                  </a:lnTo>
                  <a:lnTo>
                    <a:pt x="275378" y="243590"/>
                  </a:lnTo>
                  <a:lnTo>
                    <a:pt x="234942" y="253356"/>
                  </a:lnTo>
                  <a:lnTo>
                    <a:pt x="197173" y="265059"/>
                  </a:lnTo>
                  <a:lnTo>
                    <a:pt x="130244" y="294214"/>
                  </a:lnTo>
                  <a:lnTo>
                    <a:pt x="75815" y="330926"/>
                  </a:lnTo>
                  <a:lnTo>
                    <a:pt x="35111" y="375069"/>
                  </a:lnTo>
                  <a:lnTo>
                    <a:pt x="20287" y="399886"/>
                  </a:lnTo>
                  <a:lnTo>
                    <a:pt x="9354" y="426514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110356" y="5250345"/>
              <a:ext cx="712470" cy="590550"/>
            </a:xfrm>
            <a:custGeom>
              <a:avLst/>
              <a:gdLst/>
              <a:ahLst/>
              <a:cxnLst/>
              <a:rect l="l" t="t" r="r" b="b"/>
              <a:pathLst>
                <a:path w="712470" h="590550">
                  <a:moveTo>
                    <a:pt x="573594" y="386079"/>
                  </a:moveTo>
                  <a:lnTo>
                    <a:pt x="522478" y="386079"/>
                  </a:lnTo>
                  <a:lnTo>
                    <a:pt x="468121" y="544829"/>
                  </a:lnTo>
                  <a:lnTo>
                    <a:pt x="466979" y="548639"/>
                  </a:lnTo>
                  <a:lnTo>
                    <a:pt x="466344" y="551179"/>
                  </a:lnTo>
                  <a:lnTo>
                    <a:pt x="466344" y="554989"/>
                  </a:lnTo>
                  <a:lnTo>
                    <a:pt x="480441" y="570229"/>
                  </a:lnTo>
                  <a:lnTo>
                    <a:pt x="485394" y="574039"/>
                  </a:lnTo>
                  <a:lnTo>
                    <a:pt x="491744" y="577849"/>
                  </a:lnTo>
                  <a:lnTo>
                    <a:pt x="497458" y="581659"/>
                  </a:lnTo>
                  <a:lnTo>
                    <a:pt x="502157" y="584199"/>
                  </a:lnTo>
                  <a:lnTo>
                    <a:pt x="506094" y="586739"/>
                  </a:lnTo>
                  <a:lnTo>
                    <a:pt x="509905" y="588009"/>
                  </a:lnTo>
                  <a:lnTo>
                    <a:pt x="513206" y="589279"/>
                  </a:lnTo>
                  <a:lnTo>
                    <a:pt x="519048" y="590549"/>
                  </a:lnTo>
                  <a:lnTo>
                    <a:pt x="521589" y="590549"/>
                  </a:lnTo>
                  <a:lnTo>
                    <a:pt x="525907" y="589279"/>
                  </a:lnTo>
                  <a:lnTo>
                    <a:pt x="528319" y="588009"/>
                  </a:lnTo>
                  <a:lnTo>
                    <a:pt x="530606" y="585469"/>
                  </a:lnTo>
                  <a:lnTo>
                    <a:pt x="585413" y="535939"/>
                  </a:lnTo>
                  <a:lnTo>
                    <a:pt x="521843" y="535939"/>
                  </a:lnTo>
                  <a:lnTo>
                    <a:pt x="573594" y="386079"/>
                  </a:lnTo>
                  <a:close/>
                </a:path>
                <a:path w="712470" h="590550">
                  <a:moveTo>
                    <a:pt x="678307" y="391159"/>
                  </a:moveTo>
                  <a:lnTo>
                    <a:pt x="672592" y="391159"/>
                  </a:lnTo>
                  <a:lnTo>
                    <a:pt x="669797" y="392429"/>
                  </a:lnTo>
                  <a:lnTo>
                    <a:pt x="668401" y="393699"/>
                  </a:lnTo>
                  <a:lnTo>
                    <a:pt x="666877" y="394969"/>
                  </a:lnTo>
                  <a:lnTo>
                    <a:pt x="522223" y="535939"/>
                  </a:lnTo>
                  <a:lnTo>
                    <a:pt x="585413" y="535939"/>
                  </a:lnTo>
                  <a:lnTo>
                    <a:pt x="702056" y="430529"/>
                  </a:lnTo>
                  <a:lnTo>
                    <a:pt x="705612" y="426719"/>
                  </a:lnTo>
                  <a:lnTo>
                    <a:pt x="708406" y="424179"/>
                  </a:lnTo>
                  <a:lnTo>
                    <a:pt x="710057" y="421639"/>
                  </a:lnTo>
                  <a:lnTo>
                    <a:pt x="711834" y="419099"/>
                  </a:lnTo>
                  <a:lnTo>
                    <a:pt x="712469" y="416559"/>
                  </a:lnTo>
                  <a:lnTo>
                    <a:pt x="711962" y="415289"/>
                  </a:lnTo>
                  <a:lnTo>
                    <a:pt x="711581" y="412749"/>
                  </a:lnTo>
                  <a:lnTo>
                    <a:pt x="710057" y="411479"/>
                  </a:lnTo>
                  <a:lnTo>
                    <a:pt x="704977" y="406399"/>
                  </a:lnTo>
                  <a:lnTo>
                    <a:pt x="701294" y="403859"/>
                  </a:lnTo>
                  <a:lnTo>
                    <a:pt x="696468" y="401319"/>
                  </a:lnTo>
                  <a:lnTo>
                    <a:pt x="691260" y="397509"/>
                  </a:lnTo>
                  <a:lnTo>
                    <a:pt x="687069" y="394969"/>
                  </a:lnTo>
                  <a:lnTo>
                    <a:pt x="680973" y="392429"/>
                  </a:lnTo>
                  <a:lnTo>
                    <a:pt x="678307" y="391159"/>
                  </a:lnTo>
                  <a:close/>
                </a:path>
                <a:path w="712470" h="590550">
                  <a:moveTo>
                    <a:pt x="426084" y="226059"/>
                  </a:moveTo>
                  <a:lnTo>
                    <a:pt x="418972" y="226059"/>
                  </a:lnTo>
                  <a:lnTo>
                    <a:pt x="417194" y="227329"/>
                  </a:lnTo>
                  <a:lnTo>
                    <a:pt x="415797" y="229869"/>
                  </a:lnTo>
                  <a:lnTo>
                    <a:pt x="414528" y="232409"/>
                  </a:lnTo>
                  <a:lnTo>
                    <a:pt x="413004" y="236219"/>
                  </a:lnTo>
                  <a:lnTo>
                    <a:pt x="411353" y="241299"/>
                  </a:lnTo>
                  <a:lnTo>
                    <a:pt x="338201" y="461009"/>
                  </a:lnTo>
                  <a:lnTo>
                    <a:pt x="337184" y="463549"/>
                  </a:lnTo>
                  <a:lnTo>
                    <a:pt x="336550" y="466089"/>
                  </a:lnTo>
                  <a:lnTo>
                    <a:pt x="336550" y="471169"/>
                  </a:lnTo>
                  <a:lnTo>
                    <a:pt x="355727" y="488949"/>
                  </a:lnTo>
                  <a:lnTo>
                    <a:pt x="362077" y="494029"/>
                  </a:lnTo>
                  <a:lnTo>
                    <a:pt x="368300" y="497839"/>
                  </a:lnTo>
                  <a:lnTo>
                    <a:pt x="373253" y="500379"/>
                  </a:lnTo>
                  <a:lnTo>
                    <a:pt x="377190" y="502919"/>
                  </a:lnTo>
                  <a:lnTo>
                    <a:pt x="381000" y="504189"/>
                  </a:lnTo>
                  <a:lnTo>
                    <a:pt x="384429" y="505459"/>
                  </a:lnTo>
                  <a:lnTo>
                    <a:pt x="387095" y="506729"/>
                  </a:lnTo>
                  <a:lnTo>
                    <a:pt x="392303" y="506729"/>
                  </a:lnTo>
                  <a:lnTo>
                    <a:pt x="396367" y="505459"/>
                  </a:lnTo>
                  <a:lnTo>
                    <a:pt x="398526" y="502919"/>
                  </a:lnTo>
                  <a:lnTo>
                    <a:pt x="400684" y="501649"/>
                  </a:lnTo>
                  <a:lnTo>
                    <a:pt x="454052" y="450849"/>
                  </a:lnTo>
                  <a:lnTo>
                    <a:pt x="391541" y="450849"/>
                  </a:lnTo>
                  <a:lnTo>
                    <a:pt x="461009" y="261619"/>
                  </a:lnTo>
                  <a:lnTo>
                    <a:pt x="462026" y="259079"/>
                  </a:lnTo>
                  <a:lnTo>
                    <a:pt x="462660" y="256539"/>
                  </a:lnTo>
                  <a:lnTo>
                    <a:pt x="462788" y="255269"/>
                  </a:lnTo>
                  <a:lnTo>
                    <a:pt x="463042" y="253999"/>
                  </a:lnTo>
                  <a:lnTo>
                    <a:pt x="462533" y="252729"/>
                  </a:lnTo>
                  <a:lnTo>
                    <a:pt x="460247" y="248919"/>
                  </a:lnTo>
                  <a:lnTo>
                    <a:pt x="458216" y="246379"/>
                  </a:lnTo>
                  <a:lnTo>
                    <a:pt x="455168" y="245109"/>
                  </a:lnTo>
                  <a:lnTo>
                    <a:pt x="442976" y="236219"/>
                  </a:lnTo>
                  <a:lnTo>
                    <a:pt x="437260" y="232409"/>
                  </a:lnTo>
                  <a:lnTo>
                    <a:pt x="432816" y="229869"/>
                  </a:lnTo>
                  <a:lnTo>
                    <a:pt x="429514" y="228599"/>
                  </a:lnTo>
                  <a:lnTo>
                    <a:pt x="426084" y="226059"/>
                  </a:lnTo>
                  <a:close/>
                </a:path>
                <a:path w="712470" h="590550">
                  <a:moveTo>
                    <a:pt x="553212" y="308609"/>
                  </a:moveTo>
                  <a:lnTo>
                    <a:pt x="541019" y="308609"/>
                  </a:lnTo>
                  <a:lnTo>
                    <a:pt x="539369" y="311149"/>
                  </a:lnTo>
                  <a:lnTo>
                    <a:pt x="537464" y="312419"/>
                  </a:lnTo>
                  <a:lnTo>
                    <a:pt x="391668" y="450849"/>
                  </a:lnTo>
                  <a:lnTo>
                    <a:pt x="454052" y="450849"/>
                  </a:lnTo>
                  <a:lnTo>
                    <a:pt x="522096" y="386079"/>
                  </a:lnTo>
                  <a:lnTo>
                    <a:pt x="573594" y="386079"/>
                  </a:lnTo>
                  <a:lnTo>
                    <a:pt x="587629" y="345439"/>
                  </a:lnTo>
                  <a:lnTo>
                    <a:pt x="588644" y="342899"/>
                  </a:lnTo>
                  <a:lnTo>
                    <a:pt x="589153" y="340359"/>
                  </a:lnTo>
                  <a:lnTo>
                    <a:pt x="589407" y="336549"/>
                  </a:lnTo>
                  <a:lnTo>
                    <a:pt x="587502" y="332739"/>
                  </a:lnTo>
                  <a:lnTo>
                    <a:pt x="586358" y="331469"/>
                  </a:lnTo>
                  <a:lnTo>
                    <a:pt x="584200" y="328929"/>
                  </a:lnTo>
                  <a:lnTo>
                    <a:pt x="578104" y="323849"/>
                  </a:lnTo>
                  <a:lnTo>
                    <a:pt x="568579" y="317499"/>
                  </a:lnTo>
                  <a:lnTo>
                    <a:pt x="563626" y="314959"/>
                  </a:lnTo>
                  <a:lnTo>
                    <a:pt x="559562" y="312419"/>
                  </a:lnTo>
                  <a:lnTo>
                    <a:pt x="556387" y="311149"/>
                  </a:lnTo>
                  <a:lnTo>
                    <a:pt x="553212" y="308609"/>
                  </a:lnTo>
                  <a:close/>
                </a:path>
                <a:path w="712470" h="590550">
                  <a:moveTo>
                    <a:pt x="245030" y="298449"/>
                  </a:moveTo>
                  <a:lnTo>
                    <a:pt x="171450" y="298449"/>
                  </a:lnTo>
                  <a:lnTo>
                    <a:pt x="252476" y="350519"/>
                  </a:lnTo>
                  <a:lnTo>
                    <a:pt x="238759" y="403859"/>
                  </a:lnTo>
                  <a:lnTo>
                    <a:pt x="238252" y="405129"/>
                  </a:lnTo>
                  <a:lnTo>
                    <a:pt x="238252" y="408939"/>
                  </a:lnTo>
                  <a:lnTo>
                    <a:pt x="239014" y="411479"/>
                  </a:lnTo>
                  <a:lnTo>
                    <a:pt x="240283" y="412749"/>
                  </a:lnTo>
                  <a:lnTo>
                    <a:pt x="241681" y="414019"/>
                  </a:lnTo>
                  <a:lnTo>
                    <a:pt x="243840" y="416559"/>
                  </a:lnTo>
                  <a:lnTo>
                    <a:pt x="259969" y="426719"/>
                  </a:lnTo>
                  <a:lnTo>
                    <a:pt x="265430" y="430529"/>
                  </a:lnTo>
                  <a:lnTo>
                    <a:pt x="269875" y="433069"/>
                  </a:lnTo>
                  <a:lnTo>
                    <a:pt x="273050" y="435609"/>
                  </a:lnTo>
                  <a:lnTo>
                    <a:pt x="276352" y="436879"/>
                  </a:lnTo>
                  <a:lnTo>
                    <a:pt x="282956" y="436879"/>
                  </a:lnTo>
                  <a:lnTo>
                    <a:pt x="316428" y="311149"/>
                  </a:lnTo>
                  <a:lnTo>
                    <a:pt x="264159" y="311149"/>
                  </a:lnTo>
                  <a:lnTo>
                    <a:pt x="245030" y="298449"/>
                  </a:lnTo>
                  <a:close/>
                </a:path>
                <a:path w="712470" h="590550">
                  <a:moveTo>
                    <a:pt x="300735" y="144779"/>
                  </a:moveTo>
                  <a:lnTo>
                    <a:pt x="290703" y="144779"/>
                  </a:lnTo>
                  <a:lnTo>
                    <a:pt x="288925" y="146049"/>
                  </a:lnTo>
                  <a:lnTo>
                    <a:pt x="287019" y="147319"/>
                  </a:lnTo>
                  <a:lnTo>
                    <a:pt x="92456" y="298449"/>
                  </a:lnTo>
                  <a:lnTo>
                    <a:pt x="89662" y="300989"/>
                  </a:lnTo>
                  <a:lnTo>
                    <a:pt x="85979" y="306069"/>
                  </a:lnTo>
                  <a:lnTo>
                    <a:pt x="85217" y="307339"/>
                  </a:lnTo>
                  <a:lnTo>
                    <a:pt x="85725" y="311149"/>
                  </a:lnTo>
                  <a:lnTo>
                    <a:pt x="87249" y="313689"/>
                  </a:lnTo>
                  <a:lnTo>
                    <a:pt x="92582" y="317499"/>
                  </a:lnTo>
                  <a:lnTo>
                    <a:pt x="96393" y="321309"/>
                  </a:lnTo>
                  <a:lnTo>
                    <a:pt x="101600" y="323849"/>
                  </a:lnTo>
                  <a:lnTo>
                    <a:pt x="106299" y="327659"/>
                  </a:lnTo>
                  <a:lnTo>
                    <a:pt x="110236" y="330199"/>
                  </a:lnTo>
                  <a:lnTo>
                    <a:pt x="113284" y="331469"/>
                  </a:lnTo>
                  <a:lnTo>
                    <a:pt x="116459" y="332739"/>
                  </a:lnTo>
                  <a:lnTo>
                    <a:pt x="118999" y="334009"/>
                  </a:lnTo>
                  <a:lnTo>
                    <a:pt x="122936" y="335279"/>
                  </a:lnTo>
                  <a:lnTo>
                    <a:pt x="124713" y="335279"/>
                  </a:lnTo>
                  <a:lnTo>
                    <a:pt x="126111" y="334009"/>
                  </a:lnTo>
                  <a:lnTo>
                    <a:pt x="127507" y="334009"/>
                  </a:lnTo>
                  <a:lnTo>
                    <a:pt x="128905" y="332739"/>
                  </a:lnTo>
                  <a:lnTo>
                    <a:pt x="130429" y="331469"/>
                  </a:lnTo>
                  <a:lnTo>
                    <a:pt x="171450" y="298449"/>
                  </a:lnTo>
                  <a:lnTo>
                    <a:pt x="245030" y="298449"/>
                  </a:lnTo>
                  <a:lnTo>
                    <a:pt x="202945" y="270509"/>
                  </a:lnTo>
                  <a:lnTo>
                    <a:pt x="292989" y="199389"/>
                  </a:lnTo>
                  <a:lnTo>
                    <a:pt x="343734" y="199389"/>
                  </a:lnTo>
                  <a:lnTo>
                    <a:pt x="346837" y="186689"/>
                  </a:lnTo>
                  <a:lnTo>
                    <a:pt x="347598" y="184149"/>
                  </a:lnTo>
                  <a:lnTo>
                    <a:pt x="347853" y="182879"/>
                  </a:lnTo>
                  <a:lnTo>
                    <a:pt x="347598" y="179069"/>
                  </a:lnTo>
                  <a:lnTo>
                    <a:pt x="332740" y="165099"/>
                  </a:lnTo>
                  <a:lnTo>
                    <a:pt x="327532" y="161289"/>
                  </a:lnTo>
                  <a:lnTo>
                    <a:pt x="321056" y="157479"/>
                  </a:lnTo>
                  <a:lnTo>
                    <a:pt x="315341" y="153669"/>
                  </a:lnTo>
                  <a:lnTo>
                    <a:pt x="307213" y="148589"/>
                  </a:lnTo>
                  <a:lnTo>
                    <a:pt x="303656" y="146049"/>
                  </a:lnTo>
                  <a:lnTo>
                    <a:pt x="300735" y="144779"/>
                  </a:lnTo>
                  <a:close/>
                </a:path>
                <a:path w="712470" h="590550">
                  <a:moveTo>
                    <a:pt x="343734" y="199389"/>
                  </a:moveTo>
                  <a:lnTo>
                    <a:pt x="293116" y="199389"/>
                  </a:lnTo>
                  <a:lnTo>
                    <a:pt x="264159" y="311149"/>
                  </a:lnTo>
                  <a:lnTo>
                    <a:pt x="316428" y="311149"/>
                  </a:lnTo>
                  <a:lnTo>
                    <a:pt x="343734" y="199389"/>
                  </a:lnTo>
                  <a:close/>
                </a:path>
                <a:path w="712470" h="590550">
                  <a:moveTo>
                    <a:pt x="546100" y="307339"/>
                  </a:moveTo>
                  <a:lnTo>
                    <a:pt x="544194" y="307339"/>
                  </a:lnTo>
                  <a:lnTo>
                    <a:pt x="542670" y="308609"/>
                  </a:lnTo>
                  <a:lnTo>
                    <a:pt x="550418" y="308609"/>
                  </a:lnTo>
                  <a:lnTo>
                    <a:pt x="546100" y="307339"/>
                  </a:lnTo>
                  <a:close/>
                </a:path>
                <a:path w="712470" h="590550">
                  <a:moveTo>
                    <a:pt x="41910" y="279399"/>
                  </a:moveTo>
                  <a:lnTo>
                    <a:pt x="36956" y="279399"/>
                  </a:lnTo>
                  <a:lnTo>
                    <a:pt x="38988" y="280669"/>
                  </a:lnTo>
                  <a:lnTo>
                    <a:pt x="40640" y="280669"/>
                  </a:lnTo>
                  <a:lnTo>
                    <a:pt x="41910" y="279399"/>
                  </a:lnTo>
                  <a:close/>
                </a:path>
                <a:path w="712470" h="590550">
                  <a:moveTo>
                    <a:pt x="76073" y="0"/>
                  </a:moveTo>
                  <a:lnTo>
                    <a:pt x="74041" y="0"/>
                  </a:lnTo>
                  <a:lnTo>
                    <a:pt x="72009" y="1269"/>
                  </a:lnTo>
                  <a:lnTo>
                    <a:pt x="67563" y="17779"/>
                  </a:lnTo>
                  <a:lnTo>
                    <a:pt x="50165" y="172719"/>
                  </a:lnTo>
                  <a:lnTo>
                    <a:pt x="1016" y="248919"/>
                  </a:lnTo>
                  <a:lnTo>
                    <a:pt x="254" y="250189"/>
                  </a:lnTo>
                  <a:lnTo>
                    <a:pt x="0" y="251459"/>
                  </a:lnTo>
                  <a:lnTo>
                    <a:pt x="126" y="253999"/>
                  </a:lnTo>
                  <a:lnTo>
                    <a:pt x="888" y="255269"/>
                  </a:lnTo>
                  <a:lnTo>
                    <a:pt x="2159" y="256539"/>
                  </a:lnTo>
                  <a:lnTo>
                    <a:pt x="3556" y="259079"/>
                  </a:lnTo>
                  <a:lnTo>
                    <a:pt x="5587" y="260349"/>
                  </a:lnTo>
                  <a:lnTo>
                    <a:pt x="10668" y="265429"/>
                  </a:lnTo>
                  <a:lnTo>
                    <a:pt x="14097" y="267969"/>
                  </a:lnTo>
                  <a:lnTo>
                    <a:pt x="18415" y="270509"/>
                  </a:lnTo>
                  <a:lnTo>
                    <a:pt x="22606" y="273049"/>
                  </a:lnTo>
                  <a:lnTo>
                    <a:pt x="26288" y="275589"/>
                  </a:lnTo>
                  <a:lnTo>
                    <a:pt x="32385" y="278129"/>
                  </a:lnTo>
                  <a:lnTo>
                    <a:pt x="34925" y="279399"/>
                  </a:lnTo>
                  <a:lnTo>
                    <a:pt x="43180" y="279399"/>
                  </a:lnTo>
                  <a:lnTo>
                    <a:pt x="44195" y="278129"/>
                  </a:lnTo>
                  <a:lnTo>
                    <a:pt x="44957" y="278129"/>
                  </a:lnTo>
                  <a:lnTo>
                    <a:pt x="94234" y="201929"/>
                  </a:lnTo>
                  <a:lnTo>
                    <a:pt x="184583" y="148589"/>
                  </a:lnTo>
                  <a:lnTo>
                    <a:pt x="99187" y="148589"/>
                  </a:lnTo>
                  <a:lnTo>
                    <a:pt x="117856" y="36829"/>
                  </a:lnTo>
                  <a:lnTo>
                    <a:pt x="118110" y="34289"/>
                  </a:lnTo>
                  <a:lnTo>
                    <a:pt x="118110" y="33019"/>
                  </a:lnTo>
                  <a:lnTo>
                    <a:pt x="117856" y="31749"/>
                  </a:lnTo>
                  <a:lnTo>
                    <a:pt x="117729" y="29209"/>
                  </a:lnTo>
                  <a:lnTo>
                    <a:pt x="116967" y="27939"/>
                  </a:lnTo>
                  <a:lnTo>
                    <a:pt x="115569" y="26669"/>
                  </a:lnTo>
                  <a:lnTo>
                    <a:pt x="114173" y="24129"/>
                  </a:lnTo>
                  <a:lnTo>
                    <a:pt x="112013" y="22859"/>
                  </a:lnTo>
                  <a:lnTo>
                    <a:pt x="106172" y="17779"/>
                  </a:lnTo>
                  <a:lnTo>
                    <a:pt x="97155" y="11429"/>
                  </a:lnTo>
                  <a:lnTo>
                    <a:pt x="90931" y="7619"/>
                  </a:lnTo>
                  <a:lnTo>
                    <a:pt x="86106" y="5079"/>
                  </a:lnTo>
                  <a:lnTo>
                    <a:pt x="82550" y="2539"/>
                  </a:lnTo>
                  <a:lnTo>
                    <a:pt x="78867" y="1269"/>
                  </a:lnTo>
                  <a:lnTo>
                    <a:pt x="76073" y="0"/>
                  </a:lnTo>
                  <a:close/>
                </a:path>
                <a:path w="712470" h="590550">
                  <a:moveTo>
                    <a:pt x="204596" y="82549"/>
                  </a:moveTo>
                  <a:lnTo>
                    <a:pt x="198628" y="82549"/>
                  </a:lnTo>
                  <a:lnTo>
                    <a:pt x="195580" y="83819"/>
                  </a:lnTo>
                  <a:lnTo>
                    <a:pt x="193929" y="83819"/>
                  </a:lnTo>
                  <a:lnTo>
                    <a:pt x="192278" y="86359"/>
                  </a:lnTo>
                  <a:lnTo>
                    <a:pt x="134366" y="123189"/>
                  </a:lnTo>
                  <a:lnTo>
                    <a:pt x="128905" y="126999"/>
                  </a:lnTo>
                  <a:lnTo>
                    <a:pt x="123317" y="130809"/>
                  </a:lnTo>
                  <a:lnTo>
                    <a:pt x="117348" y="134619"/>
                  </a:lnTo>
                  <a:lnTo>
                    <a:pt x="111506" y="139699"/>
                  </a:lnTo>
                  <a:lnTo>
                    <a:pt x="105537" y="143509"/>
                  </a:lnTo>
                  <a:lnTo>
                    <a:pt x="99568" y="148589"/>
                  </a:lnTo>
                  <a:lnTo>
                    <a:pt x="184583" y="148589"/>
                  </a:lnTo>
                  <a:lnTo>
                    <a:pt x="234060" y="119379"/>
                  </a:lnTo>
                  <a:lnTo>
                    <a:pt x="237490" y="118109"/>
                  </a:lnTo>
                  <a:lnTo>
                    <a:pt x="241807" y="114299"/>
                  </a:lnTo>
                  <a:lnTo>
                    <a:pt x="242696" y="111759"/>
                  </a:lnTo>
                  <a:lnTo>
                    <a:pt x="241681" y="107949"/>
                  </a:lnTo>
                  <a:lnTo>
                    <a:pt x="239648" y="105409"/>
                  </a:lnTo>
                  <a:lnTo>
                    <a:pt x="233044" y="100329"/>
                  </a:lnTo>
                  <a:lnTo>
                    <a:pt x="228219" y="96519"/>
                  </a:lnTo>
                  <a:lnTo>
                    <a:pt x="221869" y="92709"/>
                  </a:lnTo>
                  <a:lnTo>
                    <a:pt x="217169" y="90169"/>
                  </a:lnTo>
                  <a:lnTo>
                    <a:pt x="213232" y="87629"/>
                  </a:lnTo>
                  <a:lnTo>
                    <a:pt x="207137" y="83819"/>
                  </a:lnTo>
                  <a:lnTo>
                    <a:pt x="204596" y="82549"/>
                  </a:lnTo>
                  <a:close/>
                </a:path>
                <a:path w="712470" h="590550">
                  <a:moveTo>
                    <a:pt x="296037" y="143509"/>
                  </a:moveTo>
                  <a:lnTo>
                    <a:pt x="294005" y="143509"/>
                  </a:lnTo>
                  <a:lnTo>
                    <a:pt x="292354" y="144779"/>
                  </a:lnTo>
                  <a:lnTo>
                    <a:pt x="298322" y="144779"/>
                  </a:lnTo>
                  <a:lnTo>
                    <a:pt x="296037" y="14350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8760332" y="2132787"/>
            <a:ext cx="17100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PITCH</a:t>
            </a:r>
            <a:r>
              <a:rPr dirty="0" sz="3200" spc="-1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95" b="1">
                <a:solidFill>
                  <a:srgbClr val="FF0000"/>
                </a:solidFill>
                <a:latin typeface="Carlito"/>
                <a:cs typeface="Carlito"/>
              </a:rPr>
              <a:t>+</a:t>
            </a:r>
            <a:r>
              <a:rPr dirty="0" sz="3200" spc="95" b="1">
                <a:solidFill>
                  <a:srgbClr val="FF0000"/>
                </a:solidFill>
                <a:latin typeface="Liberation Sans Narrow"/>
                <a:cs typeface="Liberation Sans Narrow"/>
              </a:rPr>
              <a:t>θy</a:t>
            </a:r>
            <a:endParaRPr sz="3200">
              <a:latin typeface="Liberation Sans Narrow"/>
              <a:cs typeface="Liberation Sans Narrow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1360677" y="2950210"/>
            <a:ext cx="2926715" cy="203200"/>
            <a:chOff x="1360677" y="2950210"/>
            <a:chExt cx="2926715" cy="203200"/>
          </a:xfrm>
        </p:grpSpPr>
        <p:sp>
          <p:nvSpPr>
            <p:cNvPr id="36" name="object 36" descr=""/>
            <p:cNvSpPr/>
            <p:nvPr/>
          </p:nvSpPr>
          <p:spPr>
            <a:xfrm>
              <a:off x="1367027" y="2956560"/>
              <a:ext cx="2914015" cy="190500"/>
            </a:xfrm>
            <a:custGeom>
              <a:avLst/>
              <a:gdLst/>
              <a:ahLst/>
              <a:cxnLst/>
              <a:rect l="l" t="t" r="r" b="b"/>
              <a:pathLst>
                <a:path w="2914015" h="190500">
                  <a:moveTo>
                    <a:pt x="95250" y="0"/>
                  </a:move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2913888" y="142875"/>
                  </a:lnTo>
                  <a:lnTo>
                    <a:pt x="2913888" y="47625"/>
                  </a:lnTo>
                  <a:lnTo>
                    <a:pt x="95250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367027" y="2956560"/>
              <a:ext cx="2914015" cy="190500"/>
            </a:xfrm>
            <a:custGeom>
              <a:avLst/>
              <a:gdLst/>
              <a:ahLst/>
              <a:cxnLst/>
              <a:rect l="l" t="t" r="r" b="b"/>
              <a:pathLst>
                <a:path w="2914015" h="190500">
                  <a:moveTo>
                    <a:pt x="2913888" y="47625"/>
                  </a:move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2913888" y="142875"/>
                  </a:lnTo>
                  <a:lnTo>
                    <a:pt x="2913888" y="47625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5380101" y="6120790"/>
            <a:ext cx="1831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56996" y="6188701"/>
            <a:ext cx="290576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6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0654" y="14096"/>
            <a:ext cx="102616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MOVEIT_</a:t>
            </a:r>
            <a:r>
              <a:rPr dirty="0" spc="-90"/>
              <a:t> </a:t>
            </a:r>
            <a:r>
              <a:rPr dirty="0" spc="-595"/>
              <a:t>COMMANDER</a:t>
            </a:r>
            <a:r>
              <a:rPr dirty="0" spc="-95"/>
              <a:t> </a:t>
            </a:r>
            <a:r>
              <a:rPr dirty="0" spc="-515"/>
              <a:t>CARTESIAN</a:t>
            </a:r>
            <a:r>
              <a:rPr dirty="0" spc="-80"/>
              <a:t> </a:t>
            </a:r>
            <a:r>
              <a:rPr dirty="0" spc="-590"/>
              <a:t>CONTROL</a:t>
            </a:r>
            <a:r>
              <a:rPr dirty="0" spc="-95"/>
              <a:t> </a:t>
            </a:r>
            <a:r>
              <a:rPr dirty="0" spc="-459"/>
              <a:t>REVISITED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428333"/>
            <a:ext cx="29197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85915" y="746759"/>
            <a:ext cx="6004560" cy="5979160"/>
            <a:chOff x="6185915" y="746759"/>
            <a:chExt cx="6004560" cy="597916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5915" y="746759"/>
              <a:ext cx="6004560" cy="51953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972299" y="2892552"/>
              <a:ext cx="4662805" cy="2557780"/>
            </a:xfrm>
            <a:custGeom>
              <a:avLst/>
              <a:gdLst/>
              <a:ahLst/>
              <a:cxnLst/>
              <a:rect l="l" t="t" r="r" b="b"/>
              <a:pathLst>
                <a:path w="4662805" h="2557779">
                  <a:moveTo>
                    <a:pt x="109093" y="2399919"/>
                  </a:moveTo>
                  <a:lnTo>
                    <a:pt x="0" y="2557526"/>
                  </a:lnTo>
                  <a:lnTo>
                    <a:pt x="191516" y="2550287"/>
                  </a:lnTo>
                  <a:lnTo>
                    <a:pt x="171536" y="2513838"/>
                  </a:lnTo>
                  <a:lnTo>
                    <a:pt x="139065" y="2513838"/>
                  </a:lnTo>
                  <a:lnTo>
                    <a:pt x="111505" y="2463800"/>
                  </a:lnTo>
                  <a:lnTo>
                    <a:pt x="136571" y="2450050"/>
                  </a:lnTo>
                  <a:lnTo>
                    <a:pt x="109093" y="2399919"/>
                  </a:lnTo>
                  <a:close/>
                </a:path>
                <a:path w="4662805" h="2557779">
                  <a:moveTo>
                    <a:pt x="136571" y="2450050"/>
                  </a:moveTo>
                  <a:lnTo>
                    <a:pt x="111505" y="2463800"/>
                  </a:lnTo>
                  <a:lnTo>
                    <a:pt x="139065" y="2513838"/>
                  </a:lnTo>
                  <a:lnTo>
                    <a:pt x="164030" y="2500143"/>
                  </a:lnTo>
                  <a:lnTo>
                    <a:pt x="136571" y="2450050"/>
                  </a:lnTo>
                  <a:close/>
                </a:path>
                <a:path w="4662805" h="2557779">
                  <a:moveTo>
                    <a:pt x="164030" y="2500143"/>
                  </a:moveTo>
                  <a:lnTo>
                    <a:pt x="139065" y="2513838"/>
                  </a:lnTo>
                  <a:lnTo>
                    <a:pt x="171536" y="2513838"/>
                  </a:lnTo>
                  <a:lnTo>
                    <a:pt x="164030" y="2500143"/>
                  </a:lnTo>
                  <a:close/>
                </a:path>
                <a:path w="4662805" h="2557779">
                  <a:moveTo>
                    <a:pt x="4498328" y="57418"/>
                  </a:moveTo>
                  <a:lnTo>
                    <a:pt x="136571" y="2450050"/>
                  </a:lnTo>
                  <a:lnTo>
                    <a:pt x="164030" y="2500143"/>
                  </a:lnTo>
                  <a:lnTo>
                    <a:pt x="4525819" y="107493"/>
                  </a:lnTo>
                  <a:lnTo>
                    <a:pt x="4498328" y="57418"/>
                  </a:lnTo>
                  <a:close/>
                </a:path>
                <a:path w="4662805" h="2557779">
                  <a:moveTo>
                    <a:pt x="4632183" y="43687"/>
                  </a:moveTo>
                  <a:lnTo>
                    <a:pt x="4523358" y="43687"/>
                  </a:lnTo>
                  <a:lnTo>
                    <a:pt x="4550918" y="93725"/>
                  </a:lnTo>
                  <a:lnTo>
                    <a:pt x="4525819" y="107493"/>
                  </a:lnTo>
                  <a:lnTo>
                    <a:pt x="4553331" y="157607"/>
                  </a:lnTo>
                  <a:lnTo>
                    <a:pt x="4632183" y="43687"/>
                  </a:lnTo>
                  <a:close/>
                </a:path>
                <a:path w="4662805" h="2557779">
                  <a:moveTo>
                    <a:pt x="4523358" y="43687"/>
                  </a:moveTo>
                  <a:lnTo>
                    <a:pt x="4498328" y="57418"/>
                  </a:lnTo>
                  <a:lnTo>
                    <a:pt x="4525819" y="107493"/>
                  </a:lnTo>
                  <a:lnTo>
                    <a:pt x="4550918" y="93725"/>
                  </a:lnTo>
                  <a:lnTo>
                    <a:pt x="4523358" y="43687"/>
                  </a:lnTo>
                  <a:close/>
                </a:path>
                <a:path w="4662805" h="2557779">
                  <a:moveTo>
                    <a:pt x="4662424" y="0"/>
                  </a:moveTo>
                  <a:lnTo>
                    <a:pt x="4470781" y="7238"/>
                  </a:lnTo>
                  <a:lnTo>
                    <a:pt x="4498328" y="57418"/>
                  </a:lnTo>
                  <a:lnTo>
                    <a:pt x="4523358" y="43687"/>
                  </a:lnTo>
                  <a:lnTo>
                    <a:pt x="4632183" y="43687"/>
                  </a:lnTo>
                  <a:lnTo>
                    <a:pt x="46624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66303" y="2602992"/>
              <a:ext cx="3708400" cy="2846705"/>
            </a:xfrm>
            <a:custGeom>
              <a:avLst/>
              <a:gdLst/>
              <a:ahLst/>
              <a:cxnLst/>
              <a:rect l="l" t="t" r="r" b="b"/>
              <a:pathLst>
                <a:path w="3708400" h="2846704">
                  <a:moveTo>
                    <a:pt x="3554706" y="2764438"/>
                  </a:moveTo>
                  <a:lnTo>
                    <a:pt x="3519931" y="2809748"/>
                  </a:lnTo>
                  <a:lnTo>
                    <a:pt x="3708019" y="2846197"/>
                  </a:lnTo>
                  <a:lnTo>
                    <a:pt x="3676772" y="2781808"/>
                  </a:lnTo>
                  <a:lnTo>
                    <a:pt x="3577336" y="2781808"/>
                  </a:lnTo>
                  <a:lnTo>
                    <a:pt x="3554706" y="2764438"/>
                  </a:lnTo>
                  <a:close/>
                </a:path>
                <a:path w="3708400" h="2846704">
                  <a:moveTo>
                    <a:pt x="3589504" y="2719099"/>
                  </a:moveTo>
                  <a:lnTo>
                    <a:pt x="3554706" y="2764438"/>
                  </a:lnTo>
                  <a:lnTo>
                    <a:pt x="3577336" y="2781808"/>
                  </a:lnTo>
                  <a:lnTo>
                    <a:pt x="3612134" y="2736469"/>
                  </a:lnTo>
                  <a:lnTo>
                    <a:pt x="3589504" y="2719099"/>
                  </a:lnTo>
                  <a:close/>
                </a:path>
                <a:path w="3708400" h="2846704">
                  <a:moveTo>
                    <a:pt x="3624326" y="2673731"/>
                  </a:moveTo>
                  <a:lnTo>
                    <a:pt x="3589504" y="2719099"/>
                  </a:lnTo>
                  <a:lnTo>
                    <a:pt x="3612134" y="2736469"/>
                  </a:lnTo>
                  <a:lnTo>
                    <a:pt x="3577336" y="2781808"/>
                  </a:lnTo>
                  <a:lnTo>
                    <a:pt x="3676772" y="2781808"/>
                  </a:lnTo>
                  <a:lnTo>
                    <a:pt x="3624326" y="2673731"/>
                  </a:lnTo>
                  <a:close/>
                </a:path>
                <a:path w="3708400" h="2846704">
                  <a:moveTo>
                    <a:pt x="153432" y="81723"/>
                  </a:moveTo>
                  <a:lnTo>
                    <a:pt x="118614" y="127047"/>
                  </a:lnTo>
                  <a:lnTo>
                    <a:pt x="3554706" y="2764438"/>
                  </a:lnTo>
                  <a:lnTo>
                    <a:pt x="3589504" y="2719099"/>
                  </a:lnTo>
                  <a:lnTo>
                    <a:pt x="153432" y="81723"/>
                  </a:lnTo>
                  <a:close/>
                </a:path>
                <a:path w="3708400" h="2846704">
                  <a:moveTo>
                    <a:pt x="0" y="0"/>
                  </a:moveTo>
                  <a:lnTo>
                    <a:pt x="83820" y="172338"/>
                  </a:lnTo>
                  <a:lnTo>
                    <a:pt x="118614" y="127047"/>
                  </a:lnTo>
                  <a:lnTo>
                    <a:pt x="95885" y="109600"/>
                  </a:lnTo>
                  <a:lnTo>
                    <a:pt x="130682" y="64262"/>
                  </a:lnTo>
                  <a:lnTo>
                    <a:pt x="166847" y="64262"/>
                  </a:lnTo>
                  <a:lnTo>
                    <a:pt x="188214" y="36449"/>
                  </a:lnTo>
                  <a:lnTo>
                    <a:pt x="0" y="0"/>
                  </a:lnTo>
                  <a:close/>
                </a:path>
                <a:path w="3708400" h="2846704">
                  <a:moveTo>
                    <a:pt x="130682" y="64262"/>
                  </a:moveTo>
                  <a:lnTo>
                    <a:pt x="95885" y="109600"/>
                  </a:lnTo>
                  <a:lnTo>
                    <a:pt x="118614" y="127047"/>
                  </a:lnTo>
                  <a:lnTo>
                    <a:pt x="153432" y="81723"/>
                  </a:lnTo>
                  <a:lnTo>
                    <a:pt x="130682" y="64262"/>
                  </a:lnTo>
                  <a:close/>
                </a:path>
                <a:path w="3708400" h="2846704">
                  <a:moveTo>
                    <a:pt x="166847" y="64262"/>
                  </a:moveTo>
                  <a:lnTo>
                    <a:pt x="130682" y="64262"/>
                  </a:lnTo>
                  <a:lnTo>
                    <a:pt x="153432" y="81723"/>
                  </a:lnTo>
                  <a:lnTo>
                    <a:pt x="166847" y="642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58197" y="842771"/>
              <a:ext cx="228600" cy="4878070"/>
            </a:xfrm>
            <a:custGeom>
              <a:avLst/>
              <a:gdLst/>
              <a:ahLst/>
              <a:cxnLst/>
              <a:rect l="l" t="t" r="r" b="b"/>
              <a:pathLst>
                <a:path w="228600" h="4878070">
                  <a:moveTo>
                    <a:pt x="114321" y="4706662"/>
                  </a:moveTo>
                  <a:lnTo>
                    <a:pt x="57150" y="4707382"/>
                  </a:lnTo>
                  <a:lnTo>
                    <a:pt x="145033" y="4877739"/>
                  </a:lnTo>
                  <a:lnTo>
                    <a:pt x="214081" y="4735195"/>
                  </a:lnTo>
                  <a:lnTo>
                    <a:pt x="114680" y="4735195"/>
                  </a:lnTo>
                  <a:lnTo>
                    <a:pt x="114321" y="4706662"/>
                  </a:lnTo>
                  <a:close/>
                </a:path>
                <a:path w="228600" h="4878070">
                  <a:moveTo>
                    <a:pt x="171470" y="4705942"/>
                  </a:moveTo>
                  <a:lnTo>
                    <a:pt x="114321" y="4706662"/>
                  </a:lnTo>
                  <a:lnTo>
                    <a:pt x="114680" y="4735195"/>
                  </a:lnTo>
                  <a:lnTo>
                    <a:pt x="171830" y="4734559"/>
                  </a:lnTo>
                  <a:lnTo>
                    <a:pt x="171470" y="4705942"/>
                  </a:lnTo>
                  <a:close/>
                </a:path>
                <a:path w="228600" h="4878070">
                  <a:moveTo>
                    <a:pt x="228600" y="4705223"/>
                  </a:moveTo>
                  <a:lnTo>
                    <a:pt x="171470" y="4705942"/>
                  </a:lnTo>
                  <a:lnTo>
                    <a:pt x="171830" y="4734559"/>
                  </a:lnTo>
                  <a:lnTo>
                    <a:pt x="114680" y="4735195"/>
                  </a:lnTo>
                  <a:lnTo>
                    <a:pt x="214081" y="4735195"/>
                  </a:lnTo>
                  <a:lnTo>
                    <a:pt x="228600" y="4705223"/>
                  </a:lnTo>
                  <a:close/>
                </a:path>
                <a:path w="228600" h="4878070">
                  <a:moveTo>
                    <a:pt x="114278" y="171026"/>
                  </a:moveTo>
                  <a:lnTo>
                    <a:pt x="57128" y="171746"/>
                  </a:lnTo>
                  <a:lnTo>
                    <a:pt x="114321" y="4706662"/>
                  </a:lnTo>
                  <a:lnTo>
                    <a:pt x="171470" y="4705942"/>
                  </a:lnTo>
                  <a:lnTo>
                    <a:pt x="114278" y="171026"/>
                  </a:lnTo>
                  <a:close/>
                </a:path>
                <a:path w="228600" h="4878070">
                  <a:moveTo>
                    <a:pt x="83566" y="0"/>
                  </a:moveTo>
                  <a:lnTo>
                    <a:pt x="0" y="172465"/>
                  </a:lnTo>
                  <a:lnTo>
                    <a:pt x="57128" y="171746"/>
                  </a:lnTo>
                  <a:lnTo>
                    <a:pt x="56769" y="143255"/>
                  </a:lnTo>
                  <a:lnTo>
                    <a:pt x="113919" y="142493"/>
                  </a:lnTo>
                  <a:lnTo>
                    <a:pt x="157097" y="142493"/>
                  </a:lnTo>
                  <a:lnTo>
                    <a:pt x="83566" y="0"/>
                  </a:lnTo>
                  <a:close/>
                </a:path>
                <a:path w="228600" h="4878070">
                  <a:moveTo>
                    <a:pt x="113919" y="142493"/>
                  </a:moveTo>
                  <a:lnTo>
                    <a:pt x="56769" y="143255"/>
                  </a:lnTo>
                  <a:lnTo>
                    <a:pt x="57128" y="171746"/>
                  </a:lnTo>
                  <a:lnTo>
                    <a:pt x="114278" y="171026"/>
                  </a:lnTo>
                  <a:lnTo>
                    <a:pt x="113919" y="142493"/>
                  </a:lnTo>
                  <a:close/>
                </a:path>
                <a:path w="228600" h="4878070">
                  <a:moveTo>
                    <a:pt x="157097" y="142493"/>
                  </a:moveTo>
                  <a:lnTo>
                    <a:pt x="113919" y="142493"/>
                  </a:lnTo>
                  <a:lnTo>
                    <a:pt x="114278" y="171026"/>
                  </a:lnTo>
                  <a:lnTo>
                    <a:pt x="171450" y="170306"/>
                  </a:lnTo>
                  <a:lnTo>
                    <a:pt x="157097" y="1424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992869" y="763651"/>
            <a:ext cx="4229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AF50"/>
                </a:solidFill>
                <a:latin typeface="Carlito"/>
                <a:cs typeface="Carlito"/>
              </a:rPr>
              <a:t>+Z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56996" y="6188701"/>
            <a:ext cx="290576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7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7549642" y="2131517"/>
            <a:ext cx="374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6FC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45071" y="5232603"/>
            <a:ext cx="361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166352" y="5278323"/>
            <a:ext cx="3454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F5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AF50"/>
                </a:solidFill>
                <a:latin typeface="Carlito"/>
                <a:cs typeface="Carlito"/>
              </a:rPr>
              <a:t>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406378" y="5278323"/>
            <a:ext cx="452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6FC0"/>
                </a:solidFill>
                <a:latin typeface="Carlito"/>
                <a:cs typeface="Carlito"/>
              </a:rPr>
              <a:t>+X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406378" y="2397632"/>
            <a:ext cx="4400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+Y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206483" y="3832859"/>
            <a:ext cx="73152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C55A11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dirty="0" sz="1600" spc="-10" b="1">
                <a:solidFill>
                  <a:srgbClr val="C55A11"/>
                </a:solidFill>
                <a:latin typeface="Carlito"/>
                <a:cs typeface="Carlito"/>
              </a:rPr>
              <a:t>(0,0,0)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976359" y="1252727"/>
            <a:ext cx="128778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AF5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AF50"/>
                </a:solidFill>
                <a:latin typeface="Liberation Sans Narrow"/>
                <a:cs typeface="Liberation Sans Narrow"/>
              </a:rPr>
              <a:t>(0,0,~0.88…)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743188" y="5833871"/>
            <a:ext cx="130619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AF5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dirty="0" sz="1600" spc="-20" b="1">
                <a:solidFill>
                  <a:srgbClr val="00AF50"/>
                </a:solidFill>
                <a:latin typeface="Carlito"/>
                <a:cs typeface="Carlito"/>
              </a:rPr>
              <a:t>(0,0,~-</a:t>
            </a:r>
            <a:r>
              <a:rPr dirty="0" sz="1600" spc="-10" b="1">
                <a:solidFill>
                  <a:srgbClr val="00AF50"/>
                </a:solidFill>
                <a:latin typeface="Liberation Sans Narrow"/>
                <a:cs typeface="Liberation Sans Narrow"/>
              </a:rPr>
              <a:t>0.48…)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10300" y="5681471"/>
            <a:ext cx="132588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dirty="0" sz="1600" spc="-20" b="1">
                <a:solidFill>
                  <a:srgbClr val="FF0000"/>
                </a:solidFill>
                <a:latin typeface="Carlito"/>
                <a:cs typeface="Carlito"/>
              </a:rPr>
              <a:t>(0,~-</a:t>
            </a:r>
            <a:r>
              <a:rPr dirty="0" sz="1600" spc="-10" b="1">
                <a:solidFill>
                  <a:srgbClr val="FF0000"/>
                </a:solidFill>
                <a:latin typeface="Liberation Sans Narrow"/>
                <a:cs typeface="Liberation Sans Narrow"/>
              </a:rPr>
              <a:t>0.88…,0)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841735" y="2124455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dirty="0" sz="1600" spc="-10" b="1">
                <a:solidFill>
                  <a:srgbClr val="FF0000"/>
                </a:solidFill>
                <a:latin typeface="Liberation Sans Narrow"/>
                <a:cs typeface="Liberation Sans Narrow"/>
              </a:rPr>
              <a:t>(0,~0.88…,0)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98108" y="2008632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6FC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6FC0"/>
                </a:solidFill>
                <a:latin typeface="Liberation Sans Narrow"/>
                <a:cs typeface="Liberation Sans Narrow"/>
              </a:rPr>
              <a:t>(~0.88…,0,0)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806683" y="5779008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6FC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6FC0"/>
                </a:solidFill>
                <a:latin typeface="Liberation Sans Narrow"/>
                <a:cs typeface="Liberation Sans Narrow"/>
              </a:rPr>
              <a:t>(~0.88…,0,0)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55219" y="1206753"/>
            <a:ext cx="52508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difficulties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earlier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kept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bounds.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5219" y="2029409"/>
            <a:ext cx="550989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experimented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provided jaco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empirically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denote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limits,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least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limits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normal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expected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operation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55219" y="3127375"/>
            <a:ext cx="550799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denote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orientation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value,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written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quarternions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familiar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55219" y="4224908"/>
            <a:ext cx="51498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Luckily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tf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lets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euler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angles</a:t>
            </a:r>
            <a:r>
              <a:rPr dirty="0" sz="18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(roll,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pitch,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yaw)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intuitive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converting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380101" y="6120790"/>
            <a:ext cx="18262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107556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45"/>
              <a:t>TRANSFORMING</a:t>
            </a:r>
            <a:r>
              <a:rPr dirty="0" spc="-95"/>
              <a:t> </a:t>
            </a:r>
            <a:r>
              <a:rPr dirty="0" spc="-615"/>
              <a:t>FROM</a:t>
            </a:r>
            <a:r>
              <a:rPr dirty="0" spc="-75"/>
              <a:t> </a:t>
            </a:r>
            <a:r>
              <a:rPr dirty="0" spc="-615"/>
              <a:t>CAMERA</a:t>
            </a:r>
            <a:r>
              <a:rPr dirty="0" spc="-80"/>
              <a:t> </a:t>
            </a:r>
            <a:r>
              <a:rPr dirty="0" spc="-605"/>
              <a:t>TO</a:t>
            </a:r>
            <a:r>
              <a:rPr dirty="0" spc="-95"/>
              <a:t> </a:t>
            </a:r>
            <a:r>
              <a:rPr dirty="0" spc="-465"/>
              <a:t>REAL-</a:t>
            </a:r>
            <a:r>
              <a:rPr dirty="0" spc="-625"/>
              <a:t>WORLD</a:t>
            </a:r>
            <a:r>
              <a:rPr dirty="0" spc="-80"/>
              <a:t> </a:t>
            </a:r>
            <a:r>
              <a:rPr dirty="0" spc="-540"/>
              <a:t>COORDS.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0847" y="764540"/>
            <a:ext cx="633666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3304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Transforming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"real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world"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 requires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knowledge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calculations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Intrinsic</a:t>
            </a:r>
            <a:r>
              <a:rPr dirty="0" u="sng" sz="1600" spc="-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6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u="none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u="none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u="none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construction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properties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u="none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8352" y="1983435"/>
            <a:ext cx="6129020" cy="17329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6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length(F)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strongly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converges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Principal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Points(C)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 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intersects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endParaRPr sz="1600">
              <a:latin typeface="Carlito"/>
              <a:cs typeface="Carlito"/>
            </a:endParaRPr>
          </a:p>
          <a:p>
            <a:pPr marL="299085" marR="22860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Radial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Distortion(R)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warping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curvature imperfections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Tangential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Distortion(T)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translations/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rotations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imperfect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placement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0847" y="3691254"/>
            <a:ext cx="636714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11557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Extrinsic</a:t>
            </a:r>
            <a:r>
              <a:rPr dirty="0" u="sng" sz="1600" spc="-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6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r>
              <a:rPr dirty="0" u="none" sz="1600" spc="-2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u="none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u="none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u="none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endParaRPr sz="1600">
              <a:latin typeface="Carlito"/>
              <a:cs typeface="Carlito"/>
            </a:endParaRPr>
          </a:p>
          <a:p>
            <a:pPr lvl="1" marL="756285" marR="126364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Translational</a:t>
            </a:r>
            <a:r>
              <a:rPr dirty="0" sz="16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deals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3D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2D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Rotational</a:t>
            </a:r>
            <a:r>
              <a:rPr dirty="0" sz="16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deals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rotations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3D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derived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calibrating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Luckily,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90943" y="956564"/>
            <a:ext cx="4348480" cy="802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(x,y,z)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pixel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coordinates (xp,yp):</a:t>
            </a:r>
            <a:endParaRPr sz="1800">
              <a:latin typeface="Carlito"/>
              <a:cs typeface="Carlito"/>
            </a:endParaRPr>
          </a:p>
          <a:p>
            <a:pPr marL="1741170">
              <a:lnSpc>
                <a:spcPts val="1795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Where: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19413" y="1732915"/>
            <a:ext cx="26866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&lt;fx,fy&gt;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endParaRPr sz="1800">
              <a:latin typeface="Carlito"/>
              <a:cs typeface="Carlito"/>
            </a:endParaRPr>
          </a:p>
          <a:p>
            <a:pPr marL="299085" marR="12509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&lt;cx,cy&gt;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principal points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8980" y="1735835"/>
            <a:ext cx="1952244" cy="200101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380101" y="6120790"/>
            <a:ext cx="1831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8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435" y="22047"/>
            <a:ext cx="110248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95"/>
              <a:t> </a:t>
            </a:r>
            <a:r>
              <a:rPr dirty="0" spc="-600"/>
              <a:t>STEREO</a:t>
            </a:r>
            <a:r>
              <a:rPr dirty="0" spc="-90"/>
              <a:t> </a:t>
            </a:r>
            <a:r>
              <a:rPr dirty="0" spc="-615"/>
              <a:t>CAMERA</a:t>
            </a:r>
            <a:r>
              <a:rPr dirty="0" spc="-85"/>
              <a:t> </a:t>
            </a:r>
            <a:r>
              <a:rPr dirty="0" spc="-365"/>
              <a:t>INTRINSIC</a:t>
            </a:r>
            <a:r>
              <a:rPr dirty="0" spc="-95"/>
              <a:t> </a:t>
            </a:r>
            <a:r>
              <a:rPr dirty="0" spc="-470"/>
              <a:t>&amp;</a:t>
            </a:r>
            <a:r>
              <a:rPr dirty="0" spc="-65"/>
              <a:t> </a:t>
            </a:r>
            <a:r>
              <a:rPr dirty="0" spc="-434"/>
              <a:t>EXTRINSIC</a:t>
            </a:r>
            <a:r>
              <a:rPr dirty="0" spc="-85"/>
              <a:t> </a:t>
            </a:r>
            <a:r>
              <a:rPr dirty="0" spc="-600"/>
              <a:t>PARAMETERS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48183" y="1820417"/>
            <a:ext cx="5758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406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99085" algn="l"/>
                <a:tab pos="3274060" algn="l"/>
                <a:tab pos="3560445" algn="l"/>
              </a:tabLst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=[350.2575,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350.2575]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 [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349.805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349.805]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9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82956" y="2917063"/>
            <a:ext cx="1207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82956" y="3191383"/>
            <a:ext cx="2537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C=[322.1425,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23313" y="2387818"/>
            <a:ext cx="2818765" cy="86677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Principal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Points</a:t>
            </a:r>
            <a:endParaRPr sz="2800">
              <a:latin typeface="Carlito"/>
              <a:cs typeface="Carlito"/>
            </a:endParaRPr>
          </a:p>
          <a:p>
            <a:pPr marL="149923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10102" y="3228594"/>
            <a:ext cx="2653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C=[321.7375,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87017" y="3550996"/>
            <a:ext cx="43154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Radial</a:t>
            </a:r>
            <a:r>
              <a:rPr dirty="0" u="sng" sz="2800" spc="-1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Distortion</a:t>
            </a:r>
            <a:r>
              <a:rPr dirty="0" u="sng" sz="2800" spc="-1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Coefficients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3152" y="4722622"/>
            <a:ext cx="49199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spc="-3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Tangential</a:t>
            </a:r>
            <a:r>
              <a:rPr dirty="0" u="sng" sz="2800" spc="-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Distortion</a:t>
            </a:r>
            <a:r>
              <a:rPr dirty="0" u="sng" sz="2800" spc="-114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Coefficients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2404" y="3995166"/>
            <a:ext cx="2679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RD=[322.1425,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84523" y="4023105"/>
            <a:ext cx="2794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RD=[321.7375,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4512" y="5203316"/>
            <a:ext cx="60998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057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99085" algn="l"/>
                <a:tab pos="3330575" algn="l"/>
                <a:tab pos="3616960" algn="l"/>
              </a:tabLst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TD=[322.1425,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TD=[321.7375,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98524" y="678590"/>
            <a:ext cx="3587115" cy="106616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INTRINSIC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endParaRPr sz="2800">
              <a:latin typeface="Carlito"/>
              <a:cs typeface="Carlito"/>
            </a:endParaRPr>
          </a:p>
          <a:p>
            <a:pPr marL="979169">
              <a:lnSpc>
                <a:spcPct val="100000"/>
              </a:lnSpc>
              <a:spcBef>
                <a:spcPts val="73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Focal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Length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481953" y="791083"/>
            <a:ext cx="4469765" cy="20408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2765">
              <a:lnSpc>
                <a:spcPts val="3135"/>
              </a:lnSpc>
              <a:spcBef>
                <a:spcPts val="9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EXTRINSIC</a:t>
            </a:r>
            <a:r>
              <a:rPr dirty="0" u="sng" sz="2800" spc="-1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ts val="1935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Stereo: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Translational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Matrix: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[120.001,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0.00497035,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0.00734397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]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Rotational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Matrix: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[0.0129092,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0.000353473]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380101" y="6120790"/>
            <a:ext cx="1831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1990832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1932920" cy="5221605"/>
            </a:xfrm>
            <a:custGeom>
              <a:avLst/>
              <a:gdLst/>
              <a:ahLst/>
              <a:cxnLst/>
              <a:rect l="l" t="t" r="r" b="b"/>
              <a:pathLst>
                <a:path w="11932920" h="5221605">
                  <a:moveTo>
                    <a:pt x="1193292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1932920" y="5221224"/>
                  </a:lnTo>
                  <a:lnTo>
                    <a:pt x="119329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1501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0"/>
              <a:t> </a:t>
            </a:r>
            <a:r>
              <a:rPr dirty="0" sz="4800" spc="-665"/>
              <a:t>ARM</a:t>
            </a:r>
            <a:r>
              <a:rPr dirty="0" sz="4800" spc="-100"/>
              <a:t> </a:t>
            </a:r>
            <a:r>
              <a:rPr dirty="0" sz="4800" spc="-560"/>
              <a:t>CARTESIAN</a:t>
            </a:r>
            <a:r>
              <a:rPr dirty="0" sz="4800" spc="-60"/>
              <a:t> </a:t>
            </a:r>
            <a:r>
              <a:rPr dirty="0" sz="4800" spc="-525"/>
              <a:t>DIRECTIONS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93535" y="792480"/>
            <a:ext cx="5998845" cy="5933440"/>
            <a:chOff x="6193535" y="792480"/>
            <a:chExt cx="5998845" cy="59334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3535" y="792480"/>
              <a:ext cx="5998464" cy="51953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972299" y="2892552"/>
              <a:ext cx="4662805" cy="2557780"/>
            </a:xfrm>
            <a:custGeom>
              <a:avLst/>
              <a:gdLst/>
              <a:ahLst/>
              <a:cxnLst/>
              <a:rect l="l" t="t" r="r" b="b"/>
              <a:pathLst>
                <a:path w="4662805" h="2557779">
                  <a:moveTo>
                    <a:pt x="109093" y="2399919"/>
                  </a:moveTo>
                  <a:lnTo>
                    <a:pt x="0" y="2557526"/>
                  </a:lnTo>
                  <a:lnTo>
                    <a:pt x="191516" y="2550287"/>
                  </a:lnTo>
                  <a:lnTo>
                    <a:pt x="171536" y="2513838"/>
                  </a:lnTo>
                  <a:lnTo>
                    <a:pt x="139065" y="2513838"/>
                  </a:lnTo>
                  <a:lnTo>
                    <a:pt x="111505" y="2463800"/>
                  </a:lnTo>
                  <a:lnTo>
                    <a:pt x="136571" y="2450050"/>
                  </a:lnTo>
                  <a:lnTo>
                    <a:pt x="109093" y="2399919"/>
                  </a:lnTo>
                  <a:close/>
                </a:path>
                <a:path w="4662805" h="2557779">
                  <a:moveTo>
                    <a:pt x="136571" y="2450050"/>
                  </a:moveTo>
                  <a:lnTo>
                    <a:pt x="111505" y="2463800"/>
                  </a:lnTo>
                  <a:lnTo>
                    <a:pt x="139065" y="2513838"/>
                  </a:lnTo>
                  <a:lnTo>
                    <a:pt x="164030" y="2500143"/>
                  </a:lnTo>
                  <a:lnTo>
                    <a:pt x="136571" y="2450050"/>
                  </a:lnTo>
                  <a:close/>
                </a:path>
                <a:path w="4662805" h="2557779">
                  <a:moveTo>
                    <a:pt x="164030" y="2500143"/>
                  </a:moveTo>
                  <a:lnTo>
                    <a:pt x="139065" y="2513838"/>
                  </a:lnTo>
                  <a:lnTo>
                    <a:pt x="171536" y="2513838"/>
                  </a:lnTo>
                  <a:lnTo>
                    <a:pt x="164030" y="2500143"/>
                  </a:lnTo>
                  <a:close/>
                </a:path>
                <a:path w="4662805" h="2557779">
                  <a:moveTo>
                    <a:pt x="4498328" y="57418"/>
                  </a:moveTo>
                  <a:lnTo>
                    <a:pt x="136571" y="2450050"/>
                  </a:lnTo>
                  <a:lnTo>
                    <a:pt x="164030" y="2500143"/>
                  </a:lnTo>
                  <a:lnTo>
                    <a:pt x="4525819" y="107493"/>
                  </a:lnTo>
                  <a:lnTo>
                    <a:pt x="4498328" y="57418"/>
                  </a:lnTo>
                  <a:close/>
                </a:path>
                <a:path w="4662805" h="2557779">
                  <a:moveTo>
                    <a:pt x="4632183" y="43687"/>
                  </a:moveTo>
                  <a:lnTo>
                    <a:pt x="4523358" y="43687"/>
                  </a:lnTo>
                  <a:lnTo>
                    <a:pt x="4550918" y="93725"/>
                  </a:lnTo>
                  <a:lnTo>
                    <a:pt x="4525819" y="107493"/>
                  </a:lnTo>
                  <a:lnTo>
                    <a:pt x="4553331" y="157607"/>
                  </a:lnTo>
                  <a:lnTo>
                    <a:pt x="4632183" y="43687"/>
                  </a:lnTo>
                  <a:close/>
                </a:path>
                <a:path w="4662805" h="2557779">
                  <a:moveTo>
                    <a:pt x="4523358" y="43687"/>
                  </a:moveTo>
                  <a:lnTo>
                    <a:pt x="4498328" y="57418"/>
                  </a:lnTo>
                  <a:lnTo>
                    <a:pt x="4525819" y="107493"/>
                  </a:lnTo>
                  <a:lnTo>
                    <a:pt x="4550918" y="93725"/>
                  </a:lnTo>
                  <a:lnTo>
                    <a:pt x="4523358" y="43687"/>
                  </a:lnTo>
                  <a:close/>
                </a:path>
                <a:path w="4662805" h="2557779">
                  <a:moveTo>
                    <a:pt x="4662424" y="0"/>
                  </a:moveTo>
                  <a:lnTo>
                    <a:pt x="4470781" y="7238"/>
                  </a:lnTo>
                  <a:lnTo>
                    <a:pt x="4498328" y="57418"/>
                  </a:lnTo>
                  <a:lnTo>
                    <a:pt x="4523358" y="43687"/>
                  </a:lnTo>
                  <a:lnTo>
                    <a:pt x="4632183" y="43687"/>
                  </a:lnTo>
                  <a:lnTo>
                    <a:pt x="46624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66303" y="2602991"/>
              <a:ext cx="3708400" cy="2846705"/>
            </a:xfrm>
            <a:custGeom>
              <a:avLst/>
              <a:gdLst/>
              <a:ahLst/>
              <a:cxnLst/>
              <a:rect l="l" t="t" r="r" b="b"/>
              <a:pathLst>
                <a:path w="3708400" h="2846704">
                  <a:moveTo>
                    <a:pt x="3554706" y="2764438"/>
                  </a:moveTo>
                  <a:lnTo>
                    <a:pt x="3519931" y="2809748"/>
                  </a:lnTo>
                  <a:lnTo>
                    <a:pt x="3708019" y="2846197"/>
                  </a:lnTo>
                  <a:lnTo>
                    <a:pt x="3676772" y="2781808"/>
                  </a:lnTo>
                  <a:lnTo>
                    <a:pt x="3577336" y="2781808"/>
                  </a:lnTo>
                  <a:lnTo>
                    <a:pt x="3554706" y="2764438"/>
                  </a:lnTo>
                  <a:close/>
                </a:path>
                <a:path w="3708400" h="2846704">
                  <a:moveTo>
                    <a:pt x="3589504" y="2719099"/>
                  </a:moveTo>
                  <a:lnTo>
                    <a:pt x="3554706" y="2764438"/>
                  </a:lnTo>
                  <a:lnTo>
                    <a:pt x="3577336" y="2781808"/>
                  </a:lnTo>
                  <a:lnTo>
                    <a:pt x="3612134" y="2736469"/>
                  </a:lnTo>
                  <a:lnTo>
                    <a:pt x="3589504" y="2719099"/>
                  </a:lnTo>
                  <a:close/>
                </a:path>
                <a:path w="3708400" h="2846704">
                  <a:moveTo>
                    <a:pt x="3624326" y="2673731"/>
                  </a:moveTo>
                  <a:lnTo>
                    <a:pt x="3589504" y="2719099"/>
                  </a:lnTo>
                  <a:lnTo>
                    <a:pt x="3612134" y="2736469"/>
                  </a:lnTo>
                  <a:lnTo>
                    <a:pt x="3577336" y="2781808"/>
                  </a:lnTo>
                  <a:lnTo>
                    <a:pt x="3676772" y="2781808"/>
                  </a:lnTo>
                  <a:lnTo>
                    <a:pt x="3624326" y="2673731"/>
                  </a:lnTo>
                  <a:close/>
                </a:path>
                <a:path w="3708400" h="2846704">
                  <a:moveTo>
                    <a:pt x="153432" y="81723"/>
                  </a:moveTo>
                  <a:lnTo>
                    <a:pt x="118614" y="127047"/>
                  </a:lnTo>
                  <a:lnTo>
                    <a:pt x="3554706" y="2764438"/>
                  </a:lnTo>
                  <a:lnTo>
                    <a:pt x="3589504" y="2719099"/>
                  </a:lnTo>
                  <a:lnTo>
                    <a:pt x="153432" y="81723"/>
                  </a:lnTo>
                  <a:close/>
                </a:path>
                <a:path w="3708400" h="2846704">
                  <a:moveTo>
                    <a:pt x="0" y="0"/>
                  </a:moveTo>
                  <a:lnTo>
                    <a:pt x="83820" y="172338"/>
                  </a:lnTo>
                  <a:lnTo>
                    <a:pt x="118614" y="127047"/>
                  </a:lnTo>
                  <a:lnTo>
                    <a:pt x="95885" y="109600"/>
                  </a:lnTo>
                  <a:lnTo>
                    <a:pt x="130682" y="64262"/>
                  </a:lnTo>
                  <a:lnTo>
                    <a:pt x="166847" y="64262"/>
                  </a:lnTo>
                  <a:lnTo>
                    <a:pt x="188214" y="36449"/>
                  </a:lnTo>
                  <a:lnTo>
                    <a:pt x="0" y="0"/>
                  </a:lnTo>
                  <a:close/>
                </a:path>
                <a:path w="3708400" h="2846704">
                  <a:moveTo>
                    <a:pt x="130682" y="64262"/>
                  </a:moveTo>
                  <a:lnTo>
                    <a:pt x="95885" y="109600"/>
                  </a:lnTo>
                  <a:lnTo>
                    <a:pt x="118614" y="127047"/>
                  </a:lnTo>
                  <a:lnTo>
                    <a:pt x="153432" y="81723"/>
                  </a:lnTo>
                  <a:lnTo>
                    <a:pt x="130682" y="64262"/>
                  </a:lnTo>
                  <a:close/>
                </a:path>
                <a:path w="3708400" h="2846704">
                  <a:moveTo>
                    <a:pt x="166847" y="64262"/>
                  </a:moveTo>
                  <a:lnTo>
                    <a:pt x="130682" y="64262"/>
                  </a:lnTo>
                  <a:lnTo>
                    <a:pt x="153432" y="81723"/>
                  </a:lnTo>
                  <a:lnTo>
                    <a:pt x="166847" y="642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58197" y="842772"/>
              <a:ext cx="228600" cy="4878070"/>
            </a:xfrm>
            <a:custGeom>
              <a:avLst/>
              <a:gdLst/>
              <a:ahLst/>
              <a:cxnLst/>
              <a:rect l="l" t="t" r="r" b="b"/>
              <a:pathLst>
                <a:path w="228600" h="4878070">
                  <a:moveTo>
                    <a:pt x="114321" y="4706662"/>
                  </a:moveTo>
                  <a:lnTo>
                    <a:pt x="57150" y="4707382"/>
                  </a:lnTo>
                  <a:lnTo>
                    <a:pt x="145033" y="4877739"/>
                  </a:lnTo>
                  <a:lnTo>
                    <a:pt x="214081" y="4735195"/>
                  </a:lnTo>
                  <a:lnTo>
                    <a:pt x="114680" y="4735195"/>
                  </a:lnTo>
                  <a:lnTo>
                    <a:pt x="114321" y="4706662"/>
                  </a:lnTo>
                  <a:close/>
                </a:path>
                <a:path w="228600" h="4878070">
                  <a:moveTo>
                    <a:pt x="171470" y="4705942"/>
                  </a:moveTo>
                  <a:lnTo>
                    <a:pt x="114321" y="4706662"/>
                  </a:lnTo>
                  <a:lnTo>
                    <a:pt x="114680" y="4735195"/>
                  </a:lnTo>
                  <a:lnTo>
                    <a:pt x="171830" y="4734559"/>
                  </a:lnTo>
                  <a:lnTo>
                    <a:pt x="171470" y="4705942"/>
                  </a:lnTo>
                  <a:close/>
                </a:path>
                <a:path w="228600" h="4878070">
                  <a:moveTo>
                    <a:pt x="228600" y="4705223"/>
                  </a:moveTo>
                  <a:lnTo>
                    <a:pt x="171470" y="4705942"/>
                  </a:lnTo>
                  <a:lnTo>
                    <a:pt x="171830" y="4734559"/>
                  </a:lnTo>
                  <a:lnTo>
                    <a:pt x="114680" y="4735195"/>
                  </a:lnTo>
                  <a:lnTo>
                    <a:pt x="214081" y="4735195"/>
                  </a:lnTo>
                  <a:lnTo>
                    <a:pt x="228600" y="4705223"/>
                  </a:lnTo>
                  <a:close/>
                </a:path>
                <a:path w="228600" h="4878070">
                  <a:moveTo>
                    <a:pt x="114278" y="171026"/>
                  </a:moveTo>
                  <a:lnTo>
                    <a:pt x="57128" y="171746"/>
                  </a:lnTo>
                  <a:lnTo>
                    <a:pt x="114321" y="4706662"/>
                  </a:lnTo>
                  <a:lnTo>
                    <a:pt x="171470" y="4705942"/>
                  </a:lnTo>
                  <a:lnTo>
                    <a:pt x="114278" y="171026"/>
                  </a:lnTo>
                  <a:close/>
                </a:path>
                <a:path w="228600" h="4878070">
                  <a:moveTo>
                    <a:pt x="83566" y="0"/>
                  </a:moveTo>
                  <a:lnTo>
                    <a:pt x="0" y="172465"/>
                  </a:lnTo>
                  <a:lnTo>
                    <a:pt x="57128" y="171746"/>
                  </a:lnTo>
                  <a:lnTo>
                    <a:pt x="56769" y="143255"/>
                  </a:lnTo>
                  <a:lnTo>
                    <a:pt x="113919" y="142493"/>
                  </a:lnTo>
                  <a:lnTo>
                    <a:pt x="157097" y="142493"/>
                  </a:lnTo>
                  <a:lnTo>
                    <a:pt x="83566" y="0"/>
                  </a:lnTo>
                  <a:close/>
                </a:path>
                <a:path w="228600" h="4878070">
                  <a:moveTo>
                    <a:pt x="113919" y="142493"/>
                  </a:moveTo>
                  <a:lnTo>
                    <a:pt x="56769" y="143255"/>
                  </a:lnTo>
                  <a:lnTo>
                    <a:pt x="57128" y="171746"/>
                  </a:lnTo>
                  <a:lnTo>
                    <a:pt x="114278" y="171026"/>
                  </a:lnTo>
                  <a:lnTo>
                    <a:pt x="113919" y="142493"/>
                  </a:lnTo>
                  <a:close/>
                </a:path>
                <a:path w="228600" h="4878070">
                  <a:moveTo>
                    <a:pt x="157097" y="142493"/>
                  </a:moveTo>
                  <a:lnTo>
                    <a:pt x="113919" y="142493"/>
                  </a:lnTo>
                  <a:lnTo>
                    <a:pt x="114278" y="171026"/>
                  </a:lnTo>
                  <a:lnTo>
                    <a:pt x="171450" y="170306"/>
                  </a:lnTo>
                  <a:lnTo>
                    <a:pt x="157097" y="1424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82346" y="850519"/>
            <a:ext cx="5216525" cy="398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7155">
              <a:lnSpc>
                <a:spcPct val="100000"/>
              </a:lnSpc>
              <a:spcBef>
                <a:spcPts val="105"/>
              </a:spcBef>
              <a:buSzPct val="95000"/>
              <a:buFont typeface="Arial"/>
              <a:buChar char="•"/>
              <a:tabLst>
                <a:tab pos="1003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kinova_ros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readme:</a:t>
            </a:r>
            <a:endParaRPr sz="2000">
              <a:latin typeface="Carlito"/>
              <a:cs typeface="Carlito"/>
            </a:endParaRPr>
          </a:p>
          <a:p>
            <a:pPr lvl="1" marL="469900" marR="5080" indent="-9525">
              <a:lnSpc>
                <a:spcPct val="100000"/>
              </a:lnSpc>
              <a:buSzPct val="95000"/>
              <a:buFont typeface="Arial"/>
              <a:buChar char="•"/>
              <a:tabLst>
                <a:tab pos="5575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coordinate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root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frame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following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rules:</a:t>
            </a:r>
            <a:endParaRPr sz="2000">
              <a:latin typeface="Carlito"/>
              <a:cs typeface="Carlito"/>
            </a:endParaRPr>
          </a:p>
          <a:p>
            <a:pPr lvl="2" marL="927100" marR="340360" indent="-9525">
              <a:lnSpc>
                <a:spcPct val="100000"/>
              </a:lnSpc>
              <a:buSzPct val="95000"/>
              <a:buFont typeface="Arial"/>
              <a:buChar char="•"/>
              <a:tabLst>
                <a:tab pos="10147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origin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intersection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bottom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plane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cylinder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20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line.</a:t>
            </a:r>
            <a:endParaRPr sz="2000">
              <a:latin typeface="Carlito"/>
              <a:cs typeface="Carlito"/>
            </a:endParaRPr>
          </a:p>
          <a:p>
            <a:pPr algn="just" marL="927100" marR="58293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+x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directing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facing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panel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(where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power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switch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cable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socket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locate).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towards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facing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panel.</a:t>
            </a:r>
            <a:endParaRPr sz="2000">
              <a:latin typeface="Carlito"/>
              <a:cs typeface="Carlito"/>
            </a:endParaRPr>
          </a:p>
          <a:p>
            <a:pPr marL="927100" marR="88836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+z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upwards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standing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flat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surface.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992869" y="763651"/>
            <a:ext cx="4229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AF50"/>
                </a:solidFill>
                <a:latin typeface="Carlito"/>
                <a:cs typeface="Carlito"/>
              </a:rPr>
              <a:t>+Z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49642" y="2131517"/>
            <a:ext cx="374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6FC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45071" y="5232603"/>
            <a:ext cx="361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166352" y="5278323"/>
            <a:ext cx="3454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F5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AF50"/>
                </a:solidFill>
                <a:latin typeface="Carlito"/>
                <a:cs typeface="Carlito"/>
              </a:rPr>
              <a:t>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406378" y="5278323"/>
            <a:ext cx="452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6FC0"/>
                </a:solidFill>
                <a:latin typeface="Carlito"/>
                <a:cs typeface="Carlito"/>
              </a:rPr>
              <a:t>+X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406378" y="2397632"/>
            <a:ext cx="4400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+Y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082666" y="6018377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CREATING</a:t>
            </a:r>
            <a:r>
              <a:rPr dirty="0" spc="-90"/>
              <a:t> </a:t>
            </a:r>
            <a:r>
              <a:rPr dirty="0" spc="-505"/>
              <a:t>CONSTRAINTS</a:t>
            </a:r>
            <a:r>
              <a:rPr dirty="0" spc="-100"/>
              <a:t> </a:t>
            </a:r>
            <a:r>
              <a:rPr dirty="0" spc="-610"/>
              <a:t>FOR</a:t>
            </a:r>
            <a:r>
              <a:rPr dirty="0" spc="-85"/>
              <a:t> </a:t>
            </a:r>
            <a:r>
              <a:rPr dirty="0" spc="-585"/>
              <a:t>THE</a:t>
            </a:r>
            <a:r>
              <a:rPr dirty="0" spc="-90"/>
              <a:t> </a:t>
            </a:r>
            <a:r>
              <a:rPr dirty="0" spc="-660">
                <a:latin typeface="Trebuchet MS"/>
                <a:cs typeface="Trebuchet MS"/>
              </a:rPr>
              <a:t>ARM’S</a:t>
            </a:r>
            <a:r>
              <a:rPr dirty="0" spc="-409">
                <a:latin typeface="Trebuchet MS"/>
                <a:cs typeface="Trebuchet MS"/>
              </a:rPr>
              <a:t> </a:t>
            </a:r>
            <a:r>
              <a:rPr dirty="0" spc="-505"/>
              <a:t>MOTION</a:t>
            </a:r>
            <a:r>
              <a:rPr dirty="0" spc="-90"/>
              <a:t> </a:t>
            </a:r>
            <a:r>
              <a:rPr dirty="0" spc="-530"/>
              <a:t>PLANS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570220" y="1089660"/>
            <a:ext cx="6443980" cy="5636260"/>
            <a:chOff x="5570220" y="1089660"/>
            <a:chExt cx="6443980" cy="563626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220" y="1089660"/>
              <a:ext cx="6313932" cy="418337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84784" y="860297"/>
            <a:ext cx="5076825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YOLOlive.py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time,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arm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towards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detected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water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bottle,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collided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 Chassis.</a:t>
            </a:r>
            <a:endParaRPr sz="1800">
              <a:latin typeface="Carlito"/>
              <a:cs typeface="Carlito"/>
            </a:endParaRPr>
          </a:p>
          <a:p>
            <a:pPr marL="299085" marR="45783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something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avoid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prevent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damage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platform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motors.</a:t>
            </a:r>
            <a:endParaRPr sz="1800">
              <a:latin typeface="Carlito"/>
              <a:cs typeface="Carlito"/>
            </a:endParaRPr>
          </a:p>
          <a:p>
            <a:pPr marL="299085" marR="1860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Moveit_commander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set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constraints</a:t>
            </a: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regions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avoid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called.</a:t>
            </a:r>
            <a:endParaRPr sz="1800">
              <a:latin typeface="Carlito"/>
              <a:cs typeface="Carlito"/>
            </a:endParaRPr>
          </a:p>
          <a:p>
            <a:pPr lvl="1" marL="756285" marR="16954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expected,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was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simply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alloted time.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feed.</a:t>
            </a:r>
            <a:endParaRPr sz="1800">
              <a:latin typeface="Carlito"/>
              <a:cs typeface="Carlito"/>
            </a:endParaRPr>
          </a:p>
          <a:p>
            <a:pPr lvl="1" marL="756285" marR="2889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Zed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motion planning.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5231" y="6660411"/>
            <a:ext cx="1244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80101" y="6120790"/>
            <a:ext cx="1955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70" b="1">
                <a:solidFill>
                  <a:srgbClr val="FFFFFF"/>
                </a:solidFill>
                <a:latin typeface="Liberation Sans Narrow"/>
                <a:cs typeface="Liberation Sans Narrow"/>
              </a:rPr>
              <a:t>8/20/23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6116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50">
                <a:solidFill>
                  <a:srgbClr val="00AFEF"/>
                </a:solidFill>
              </a:rPr>
              <a:t> </a:t>
            </a:r>
            <a:r>
              <a:rPr dirty="0" sz="6600" spc="-660">
                <a:solidFill>
                  <a:srgbClr val="00AFEF"/>
                </a:solidFill>
              </a:rPr>
              <a:t>FOUR-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180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82879" y="922731"/>
            <a:ext cx="5927090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1563370">
              <a:lnSpc>
                <a:spcPct val="98100"/>
              </a:lnSpc>
              <a:spcBef>
                <a:spcPts val="300"/>
              </a:spcBef>
            </a:pPr>
            <a:r>
              <a:rPr dirty="0" sz="8800" spc="-1060" b="1">
                <a:solidFill>
                  <a:srgbClr val="FFFFFF"/>
                </a:solidFill>
                <a:latin typeface="Liberation Sans Narrow"/>
                <a:cs typeface="Liberation Sans Narrow"/>
              </a:rPr>
              <a:t>ADDING </a:t>
            </a:r>
            <a:r>
              <a:rPr dirty="0" sz="8800" spc="-994" b="1">
                <a:solidFill>
                  <a:srgbClr val="FFFFFF"/>
                </a:solidFill>
                <a:latin typeface="Liberation Sans Narrow"/>
                <a:cs typeface="Liberation Sans Narrow"/>
              </a:rPr>
              <a:t>FUNCTIONALITY </a:t>
            </a:r>
            <a:r>
              <a:rPr dirty="0" sz="8800" spc="-1210" b="1">
                <a:solidFill>
                  <a:srgbClr val="FFFFFF"/>
                </a:solidFill>
                <a:latin typeface="Liberation Sans Narrow"/>
                <a:cs typeface="Liberation Sans Narrow"/>
              </a:rPr>
              <a:t>TO</a:t>
            </a:r>
            <a:r>
              <a:rPr dirty="0" sz="8800" spc="-1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160" b="1">
                <a:solidFill>
                  <a:srgbClr val="FFFFFF"/>
                </a:solidFill>
                <a:latin typeface="Liberation Sans Narrow"/>
                <a:cs typeface="Liberation Sans Narrow"/>
              </a:rPr>
              <a:t>FULL</a:t>
            </a:r>
            <a:r>
              <a:rPr dirty="0" sz="8800" spc="-1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270" b="1">
                <a:solidFill>
                  <a:srgbClr val="FFFFFF"/>
                </a:solidFill>
                <a:latin typeface="Liberation Sans Narrow"/>
                <a:cs typeface="Liberation Sans Narrow"/>
              </a:rPr>
              <a:t>ROBOT</a:t>
            </a:r>
            <a:endParaRPr sz="8800">
              <a:latin typeface="Liberation Sans Narrow"/>
              <a:cs typeface="Liberation Sans Narrow"/>
            </a:endParaRPr>
          </a:p>
          <a:p>
            <a:pPr algn="ctr" marL="66040">
              <a:lnSpc>
                <a:spcPct val="100000"/>
              </a:lnSpc>
              <a:spcBef>
                <a:spcPts val="1205"/>
              </a:spcBef>
            </a:pPr>
            <a:r>
              <a:rPr dirty="0" sz="4800" spc="280" b="1">
                <a:solidFill>
                  <a:srgbClr val="00AFEF"/>
                </a:solidFill>
                <a:latin typeface="Liberation Sans Narrow"/>
                <a:cs typeface="Liberation Sans Narrow"/>
              </a:rPr>
              <a:t>8/29/23</a:t>
            </a:r>
            <a:r>
              <a:rPr dirty="0" sz="4800" spc="-12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-10" b="1">
                <a:solidFill>
                  <a:srgbClr val="00AFEF"/>
                </a:solidFill>
                <a:latin typeface="Liberation Sans Narrow"/>
                <a:cs typeface="Liberation Sans Narrow"/>
              </a:rPr>
              <a:t>11/25/23</a:t>
            </a:r>
            <a:endParaRPr sz="4800">
              <a:latin typeface="Liberation Sans Narrow"/>
              <a:cs typeface="Liberation Sans Narrow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2131" y="891539"/>
            <a:ext cx="5039867" cy="5119115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12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1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CLEANING</a:t>
            </a:r>
            <a:r>
              <a:rPr dirty="0" spc="-70"/>
              <a:t> </a:t>
            </a:r>
            <a:r>
              <a:rPr dirty="0" spc="-480"/>
              <a:t>UP</a:t>
            </a:r>
            <a:r>
              <a:rPr dirty="0" spc="-90"/>
              <a:t> </a:t>
            </a:r>
            <a:r>
              <a:rPr dirty="0" spc="-625"/>
              <a:t>WORKSPACE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865876" y="835152"/>
            <a:ext cx="6148070" cy="5890260"/>
            <a:chOff x="5865876" y="835152"/>
            <a:chExt cx="6148070" cy="58902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876" y="853440"/>
              <a:ext cx="2932176" cy="515112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6632" y="835152"/>
              <a:ext cx="2951988" cy="518769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84784" y="870584"/>
            <a:ext cx="5292090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32956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suspected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catkin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properly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built,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errors.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Wiped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clean.</a:t>
            </a:r>
            <a:endParaRPr sz="1800">
              <a:latin typeface="Carlito"/>
              <a:cs typeface="Carlito"/>
            </a:endParaRPr>
          </a:p>
          <a:p>
            <a:pPr marL="299085" marR="8705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download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their respective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kinetic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branches.</a:t>
            </a:r>
            <a:endParaRPr sz="1800">
              <a:latin typeface="Carlito"/>
              <a:cs typeface="Carlito"/>
            </a:endParaRPr>
          </a:p>
          <a:p>
            <a:pPr marL="299085" marR="24130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Rebuilding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workspace,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/odom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exist.</a:t>
            </a:r>
            <a:endParaRPr sz="1800">
              <a:latin typeface="Carlito"/>
              <a:cs typeface="Carlito"/>
            </a:endParaRPr>
          </a:p>
          <a:p>
            <a:pPr marL="299085" marR="69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base_link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chassis)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showed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static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links,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links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moving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joints.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joint-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state-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links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properly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displayed.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still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possible.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certain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topics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missing regarding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trajectory,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odometry,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essential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rostopic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transforms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12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2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4651"/>
              <a:ext cx="12192000" cy="54909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84276"/>
              <a:ext cx="12171045" cy="5378450"/>
            </a:xfrm>
            <a:custGeom>
              <a:avLst/>
              <a:gdLst/>
              <a:ahLst/>
              <a:cxnLst/>
              <a:rect l="l" t="t" r="r" b="b"/>
              <a:pathLst>
                <a:path w="12171045" h="5378450">
                  <a:moveTo>
                    <a:pt x="12170664" y="0"/>
                  </a:moveTo>
                  <a:lnTo>
                    <a:pt x="0" y="0"/>
                  </a:lnTo>
                  <a:lnTo>
                    <a:pt x="0" y="5378196"/>
                  </a:lnTo>
                  <a:lnTo>
                    <a:pt x="12170664" y="5378196"/>
                  </a:lnTo>
                  <a:lnTo>
                    <a:pt x="1217066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40"/>
              <a:t>JACKAL</a:t>
            </a:r>
            <a:r>
              <a:rPr dirty="0" spc="-90"/>
              <a:t> </a:t>
            </a:r>
            <a:r>
              <a:rPr dirty="0" spc="-590"/>
              <a:t>CONTROL</a:t>
            </a:r>
            <a:r>
              <a:rPr dirty="0" spc="-100"/>
              <a:t> </a:t>
            </a:r>
            <a:r>
              <a:rPr dirty="0" spc="-525"/>
              <a:t>SOLUTION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111496" y="1213103"/>
            <a:ext cx="6902450" cy="5512435"/>
            <a:chOff x="5111496" y="1213103"/>
            <a:chExt cx="6902450" cy="551243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496" y="1213103"/>
              <a:ext cx="3381755" cy="190347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6300" y="1217675"/>
              <a:ext cx="3348228" cy="19156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344" y="3113531"/>
              <a:ext cx="3377184" cy="18775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230611" y="2267711"/>
              <a:ext cx="1457325" cy="2569845"/>
            </a:xfrm>
            <a:custGeom>
              <a:avLst/>
              <a:gdLst/>
              <a:ahLst/>
              <a:cxnLst/>
              <a:rect l="l" t="t" r="r" b="b"/>
              <a:pathLst>
                <a:path w="1457325" h="2569845">
                  <a:moveTo>
                    <a:pt x="838200" y="2221992"/>
                  </a:moveTo>
                  <a:lnTo>
                    <a:pt x="841555" y="2170646"/>
                  </a:lnTo>
                  <a:lnTo>
                    <a:pt x="851302" y="2121639"/>
                  </a:lnTo>
                  <a:lnTo>
                    <a:pt x="866961" y="2075509"/>
                  </a:lnTo>
                  <a:lnTo>
                    <a:pt x="888053" y="2032792"/>
                  </a:lnTo>
                  <a:lnTo>
                    <a:pt x="914099" y="1994027"/>
                  </a:lnTo>
                  <a:lnTo>
                    <a:pt x="944620" y="1959751"/>
                  </a:lnTo>
                  <a:lnTo>
                    <a:pt x="979136" y="1930501"/>
                  </a:lnTo>
                  <a:lnTo>
                    <a:pt x="1017168" y="1906815"/>
                  </a:lnTo>
                  <a:lnTo>
                    <a:pt x="1058238" y="1889232"/>
                  </a:lnTo>
                  <a:lnTo>
                    <a:pt x="1101865" y="1878287"/>
                  </a:lnTo>
                  <a:lnTo>
                    <a:pt x="1147572" y="1874520"/>
                  </a:lnTo>
                  <a:lnTo>
                    <a:pt x="1193278" y="1878287"/>
                  </a:lnTo>
                  <a:lnTo>
                    <a:pt x="1236905" y="1889232"/>
                  </a:lnTo>
                  <a:lnTo>
                    <a:pt x="1277975" y="1906815"/>
                  </a:lnTo>
                  <a:lnTo>
                    <a:pt x="1316007" y="1930501"/>
                  </a:lnTo>
                  <a:lnTo>
                    <a:pt x="1350523" y="1959751"/>
                  </a:lnTo>
                  <a:lnTo>
                    <a:pt x="1381044" y="1994027"/>
                  </a:lnTo>
                  <a:lnTo>
                    <a:pt x="1407090" y="2032792"/>
                  </a:lnTo>
                  <a:lnTo>
                    <a:pt x="1428182" y="2075509"/>
                  </a:lnTo>
                  <a:lnTo>
                    <a:pt x="1443841" y="2121639"/>
                  </a:lnTo>
                  <a:lnTo>
                    <a:pt x="1453588" y="2170646"/>
                  </a:lnTo>
                  <a:lnTo>
                    <a:pt x="1456944" y="2221992"/>
                  </a:lnTo>
                  <a:lnTo>
                    <a:pt x="1453588" y="2273337"/>
                  </a:lnTo>
                  <a:lnTo>
                    <a:pt x="1443841" y="2322344"/>
                  </a:lnTo>
                  <a:lnTo>
                    <a:pt x="1428182" y="2368474"/>
                  </a:lnTo>
                  <a:lnTo>
                    <a:pt x="1407090" y="2411191"/>
                  </a:lnTo>
                  <a:lnTo>
                    <a:pt x="1381044" y="2449956"/>
                  </a:lnTo>
                  <a:lnTo>
                    <a:pt x="1350523" y="2484232"/>
                  </a:lnTo>
                  <a:lnTo>
                    <a:pt x="1316007" y="2513482"/>
                  </a:lnTo>
                  <a:lnTo>
                    <a:pt x="1277975" y="2537168"/>
                  </a:lnTo>
                  <a:lnTo>
                    <a:pt x="1236905" y="2554751"/>
                  </a:lnTo>
                  <a:lnTo>
                    <a:pt x="1193278" y="2565696"/>
                  </a:lnTo>
                  <a:lnTo>
                    <a:pt x="1147572" y="2569464"/>
                  </a:lnTo>
                  <a:lnTo>
                    <a:pt x="1101865" y="2565696"/>
                  </a:lnTo>
                  <a:lnTo>
                    <a:pt x="1058238" y="2554751"/>
                  </a:lnTo>
                  <a:lnTo>
                    <a:pt x="1017168" y="2537168"/>
                  </a:lnTo>
                  <a:lnTo>
                    <a:pt x="979136" y="2513482"/>
                  </a:lnTo>
                  <a:lnTo>
                    <a:pt x="944620" y="2484232"/>
                  </a:lnTo>
                  <a:lnTo>
                    <a:pt x="914099" y="2449956"/>
                  </a:lnTo>
                  <a:lnTo>
                    <a:pt x="888053" y="2411191"/>
                  </a:lnTo>
                  <a:lnTo>
                    <a:pt x="866961" y="2368474"/>
                  </a:lnTo>
                  <a:lnTo>
                    <a:pt x="851302" y="2322344"/>
                  </a:lnTo>
                  <a:lnTo>
                    <a:pt x="841555" y="2273337"/>
                  </a:lnTo>
                  <a:lnTo>
                    <a:pt x="838200" y="2221992"/>
                  </a:lnTo>
                  <a:close/>
                </a:path>
                <a:path w="1457325" h="2569845">
                  <a:moveTo>
                    <a:pt x="0" y="346710"/>
                  </a:moveTo>
                  <a:lnTo>
                    <a:pt x="3355" y="295468"/>
                  </a:lnTo>
                  <a:lnTo>
                    <a:pt x="13102" y="246563"/>
                  </a:lnTo>
                  <a:lnTo>
                    <a:pt x="28761" y="200531"/>
                  </a:lnTo>
                  <a:lnTo>
                    <a:pt x="49853" y="157908"/>
                  </a:lnTo>
                  <a:lnTo>
                    <a:pt x="75899" y="119229"/>
                  </a:lnTo>
                  <a:lnTo>
                    <a:pt x="106420" y="85030"/>
                  </a:lnTo>
                  <a:lnTo>
                    <a:pt x="140936" y="55848"/>
                  </a:lnTo>
                  <a:lnTo>
                    <a:pt x="178968" y="32218"/>
                  </a:lnTo>
                  <a:lnTo>
                    <a:pt x="220038" y="14676"/>
                  </a:lnTo>
                  <a:lnTo>
                    <a:pt x="263665" y="3758"/>
                  </a:lnTo>
                  <a:lnTo>
                    <a:pt x="309372" y="0"/>
                  </a:lnTo>
                  <a:lnTo>
                    <a:pt x="355078" y="3758"/>
                  </a:lnTo>
                  <a:lnTo>
                    <a:pt x="398705" y="14676"/>
                  </a:lnTo>
                  <a:lnTo>
                    <a:pt x="439775" y="32218"/>
                  </a:lnTo>
                  <a:lnTo>
                    <a:pt x="477807" y="55848"/>
                  </a:lnTo>
                  <a:lnTo>
                    <a:pt x="512323" y="85030"/>
                  </a:lnTo>
                  <a:lnTo>
                    <a:pt x="542844" y="119229"/>
                  </a:lnTo>
                  <a:lnTo>
                    <a:pt x="568890" y="157908"/>
                  </a:lnTo>
                  <a:lnTo>
                    <a:pt x="589982" y="200531"/>
                  </a:lnTo>
                  <a:lnTo>
                    <a:pt x="605641" y="246563"/>
                  </a:lnTo>
                  <a:lnTo>
                    <a:pt x="615388" y="295468"/>
                  </a:lnTo>
                  <a:lnTo>
                    <a:pt x="618744" y="346710"/>
                  </a:lnTo>
                  <a:lnTo>
                    <a:pt x="615388" y="397951"/>
                  </a:lnTo>
                  <a:lnTo>
                    <a:pt x="605641" y="446856"/>
                  </a:lnTo>
                  <a:lnTo>
                    <a:pt x="589982" y="492888"/>
                  </a:lnTo>
                  <a:lnTo>
                    <a:pt x="568890" y="535511"/>
                  </a:lnTo>
                  <a:lnTo>
                    <a:pt x="542844" y="574190"/>
                  </a:lnTo>
                  <a:lnTo>
                    <a:pt x="512323" y="608389"/>
                  </a:lnTo>
                  <a:lnTo>
                    <a:pt x="477807" y="637571"/>
                  </a:lnTo>
                  <a:lnTo>
                    <a:pt x="439775" y="661201"/>
                  </a:lnTo>
                  <a:lnTo>
                    <a:pt x="398705" y="678743"/>
                  </a:lnTo>
                  <a:lnTo>
                    <a:pt x="355078" y="689661"/>
                  </a:lnTo>
                  <a:lnTo>
                    <a:pt x="309372" y="693420"/>
                  </a:lnTo>
                  <a:lnTo>
                    <a:pt x="263665" y="689661"/>
                  </a:lnTo>
                  <a:lnTo>
                    <a:pt x="220038" y="678743"/>
                  </a:lnTo>
                  <a:lnTo>
                    <a:pt x="178968" y="661201"/>
                  </a:lnTo>
                  <a:lnTo>
                    <a:pt x="140936" y="637571"/>
                  </a:lnTo>
                  <a:lnTo>
                    <a:pt x="106420" y="608389"/>
                  </a:lnTo>
                  <a:lnTo>
                    <a:pt x="75899" y="574190"/>
                  </a:lnTo>
                  <a:lnTo>
                    <a:pt x="49853" y="535511"/>
                  </a:lnTo>
                  <a:lnTo>
                    <a:pt x="28761" y="492888"/>
                  </a:lnTo>
                  <a:lnTo>
                    <a:pt x="13102" y="446856"/>
                  </a:lnTo>
                  <a:lnTo>
                    <a:pt x="3355" y="397951"/>
                  </a:lnTo>
                  <a:lnTo>
                    <a:pt x="0" y="34671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1496" y="3110483"/>
              <a:ext cx="3381755" cy="190347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84784" y="870584"/>
            <a:ext cx="458533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speaking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again,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communicating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HMI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"connection"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off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Disconnected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Reconnected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Hit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Reset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button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commands: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12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3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741984" y="3065779"/>
            <a:ext cx="1614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Sudo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ros-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Sudo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ros-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4784" y="3614420"/>
            <a:ext cx="448818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49847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immediately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topics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missing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previously.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peripherals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became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usable!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8715" y="2573527"/>
            <a:ext cx="1455420" cy="21844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630"/>
              </a:lnSpc>
            </a:pP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No</a:t>
            </a:r>
            <a:r>
              <a:rPr dirty="0" sz="1400" spc="-6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connection</a:t>
            </a:r>
            <a:r>
              <a:rPr dirty="0" sz="1400" spc="-3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48883" y="2791460"/>
            <a:ext cx="1774189" cy="213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590"/>
              </a:lnSpc>
            </a:pP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MCU,</a:t>
            </a:r>
            <a:r>
              <a:rPr dirty="0" sz="1400" spc="-2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rlito"/>
                <a:cs typeface="Carlito"/>
              </a:rPr>
              <a:t>Wi-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Fi</a:t>
            </a:r>
            <a:r>
              <a:rPr dirty="0" sz="1400" spc="-3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rlito"/>
                <a:cs typeface="Carlito"/>
              </a:rPr>
              <a:t>Enabled.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58282" y="4447540"/>
            <a:ext cx="1871980" cy="21844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0"/>
              </a:lnSpc>
            </a:pP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Connected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MCU,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00AF50"/>
                </a:solidFill>
                <a:latin typeface="Carlito"/>
                <a:cs typeface="Carlito"/>
              </a:rPr>
              <a:t>Wi-</a:t>
            </a:r>
            <a:r>
              <a:rPr dirty="0" sz="1400" spc="-25">
                <a:solidFill>
                  <a:srgbClr val="00AF50"/>
                </a:solidFill>
                <a:latin typeface="Carlito"/>
                <a:cs typeface="Carlito"/>
              </a:rPr>
              <a:t>Fi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155690" y="4665471"/>
            <a:ext cx="651510" cy="213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595"/>
              </a:lnSpc>
            </a:pPr>
            <a:r>
              <a:rPr dirty="0" sz="1400" spc="-10">
                <a:solidFill>
                  <a:srgbClr val="00AF50"/>
                </a:solidFill>
                <a:latin typeface="Carlito"/>
                <a:cs typeface="Carlito"/>
              </a:rPr>
              <a:t>Enabled!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0027" y="701040"/>
              <a:ext cx="6643116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69464" y="740663"/>
              <a:ext cx="6529070" cy="5377180"/>
            </a:xfrm>
            <a:custGeom>
              <a:avLst/>
              <a:gdLst/>
              <a:ahLst/>
              <a:cxnLst/>
              <a:rect l="l" t="t" r="r" b="b"/>
              <a:pathLst>
                <a:path w="6529070" h="5377180">
                  <a:moveTo>
                    <a:pt x="6528816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6528816" y="5376672"/>
                  </a:lnTo>
                  <a:lnTo>
                    <a:pt x="652881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530"/>
              <a:t>PYTHON</a:t>
            </a:r>
            <a:r>
              <a:rPr dirty="0" spc="-105"/>
              <a:t> </a:t>
            </a:r>
            <a:r>
              <a:rPr dirty="0" spc="-385"/>
              <a:t>API</a:t>
            </a:r>
            <a:r>
              <a:rPr dirty="0" spc="-80"/>
              <a:t> </a:t>
            </a:r>
            <a:r>
              <a:rPr dirty="0" spc="-625"/>
              <a:t>ON</a:t>
            </a:r>
            <a:r>
              <a:rPr dirty="0" spc="-85"/>
              <a:t> </a:t>
            </a:r>
            <a:r>
              <a:rPr dirty="0" spc="-535"/>
              <a:t>PC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24404" y="820292"/>
            <a:ext cx="627507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adequate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project's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development.</a:t>
            </a:r>
            <a:endParaRPr sz="1600">
              <a:latin typeface="Carlito"/>
              <a:cs typeface="Carlito"/>
            </a:endParaRPr>
          </a:p>
          <a:p>
            <a:pPr lvl="1" marL="756285" marR="14224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12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GB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RAM,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512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GB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SSD,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10th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Generation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i7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CPU,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lacks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card.</a:t>
            </a:r>
            <a:endParaRPr sz="1600">
              <a:latin typeface="Carlito"/>
              <a:cs typeface="Carlito"/>
            </a:endParaRPr>
          </a:p>
          <a:p>
            <a:pPr lvl="2" marL="1213485" marR="1206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required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dependency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Python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CUDA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allowing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general</a:t>
            </a:r>
            <a:r>
              <a:rPr dirty="0" sz="16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processing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beyond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(like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mapping!)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unfortunately.</a:t>
            </a:r>
            <a:endParaRPr sz="1600">
              <a:latin typeface="Carlito"/>
              <a:cs typeface="Carlito"/>
            </a:endParaRPr>
          </a:p>
          <a:p>
            <a:pPr marL="299085" marR="1339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Luckily,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DNC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Lab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available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 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encountered:</a:t>
            </a:r>
            <a:endParaRPr sz="1600">
              <a:latin typeface="Carlito"/>
              <a:cs typeface="Carlito"/>
            </a:endParaRPr>
          </a:p>
          <a:p>
            <a:pPr lvl="1" marL="756285" marR="7366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SecureDoc.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profile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Eventually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DSA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fresh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Fossa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securedoc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(deprecated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OpSec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Encryption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UTA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used)</a:t>
            </a:r>
            <a:endParaRPr sz="1600">
              <a:latin typeface="Carlito"/>
              <a:cs typeface="Carlito"/>
            </a:endParaRPr>
          </a:p>
          <a:p>
            <a:pPr marL="299085" marR="2108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over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continue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ROS,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obtain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capabilities,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path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planning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algorithm's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accuracy.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82753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5" b="1">
                <a:solidFill>
                  <a:srgbClr val="FFFFFF"/>
                </a:solidFill>
                <a:latin typeface="Liberation Sans Narrow"/>
                <a:cs typeface="Liberation Sans Narrow"/>
              </a:rPr>
              <a:t>8/31/23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59086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40"/>
              <a:t>JACKAL</a:t>
            </a:r>
            <a:r>
              <a:rPr dirty="0" spc="-90"/>
              <a:t> </a:t>
            </a:r>
            <a:r>
              <a:rPr dirty="0" spc="-590"/>
              <a:t>CONTROL</a:t>
            </a:r>
            <a:r>
              <a:rPr dirty="0" spc="-100"/>
              <a:t> </a:t>
            </a:r>
            <a:r>
              <a:rPr dirty="0" spc="-370"/>
              <a:t>SOLUTION(2)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327903" y="1088136"/>
            <a:ext cx="6777355" cy="5637530"/>
            <a:chOff x="5327903" y="1088136"/>
            <a:chExt cx="6777355" cy="56375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7903" y="1088136"/>
              <a:ext cx="6777228" cy="46878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7599" y="763650"/>
            <a:ext cx="4964430" cy="5177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RVIZ,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possibly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extend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well.</a:t>
            </a:r>
            <a:endParaRPr sz="13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DualShock4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endParaRPr sz="13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work.</a:t>
            </a:r>
            <a:endParaRPr sz="1300">
              <a:latin typeface="Carlito"/>
              <a:cs typeface="Carlito"/>
            </a:endParaRPr>
          </a:p>
          <a:p>
            <a:pPr marL="299085" marR="1085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manufactured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Sony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originally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their PlayStation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game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consoles. There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official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Ubuntu,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especially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distro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16.04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Xenial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Xerus,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currently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3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Fossa,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 support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3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box</a:t>
            </a:r>
            <a:endParaRPr sz="1300">
              <a:latin typeface="Carlito"/>
              <a:cs typeface="Carlito"/>
            </a:endParaRPr>
          </a:p>
          <a:p>
            <a:pPr marL="299085" marR="26543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16.04, it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recognizing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 DS4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through bluetooth.</a:t>
            </a:r>
            <a:endParaRPr sz="1300">
              <a:latin typeface="Carlito"/>
              <a:cs typeface="Carlito"/>
            </a:endParaRPr>
          </a:p>
          <a:p>
            <a:pPr lvl="1" marL="756285" marR="10795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enabled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accessed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bluetoothctl.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capability.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gnome-bluetooth</a:t>
            </a:r>
            <a:endParaRPr sz="1300">
              <a:latin typeface="Carlito"/>
              <a:cs typeface="Carlito"/>
            </a:endParaRPr>
          </a:p>
          <a:p>
            <a:pPr marL="299085" marR="21844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unofficial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called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ds4drv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connect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DS4s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controller.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three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recognized.</a:t>
            </a:r>
            <a:endParaRPr sz="1300">
              <a:latin typeface="Carlito"/>
              <a:cs typeface="Carlito"/>
            </a:endParaRPr>
          </a:p>
          <a:p>
            <a:pPr marL="299085" marR="2730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teleop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USB,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impractical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obvious</a:t>
            </a:r>
            <a:r>
              <a:rPr dirty="0" sz="13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reasons.</a:t>
            </a:r>
            <a:endParaRPr sz="1300">
              <a:latin typeface="Carlito"/>
              <a:cs typeface="Carlito"/>
            </a:endParaRPr>
          </a:p>
          <a:p>
            <a:pPr marL="299085" marR="22161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conflicting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driver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causing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one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teleop.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3968" y="684276"/>
              <a:ext cx="5644895" cy="54909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13404" y="723900"/>
              <a:ext cx="5530850" cy="5378450"/>
            </a:xfrm>
            <a:custGeom>
              <a:avLst/>
              <a:gdLst/>
              <a:ahLst/>
              <a:cxnLst/>
              <a:rect l="l" t="t" r="r" b="b"/>
              <a:pathLst>
                <a:path w="5530850" h="5378450">
                  <a:moveTo>
                    <a:pt x="5530596" y="0"/>
                  </a:moveTo>
                  <a:lnTo>
                    <a:pt x="0" y="0"/>
                  </a:lnTo>
                  <a:lnTo>
                    <a:pt x="0" y="5378196"/>
                  </a:lnTo>
                  <a:lnTo>
                    <a:pt x="5530596" y="5378196"/>
                  </a:lnTo>
                  <a:lnTo>
                    <a:pt x="553059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NEW</a:t>
            </a:r>
            <a:r>
              <a:rPr dirty="0" spc="-90"/>
              <a:t> </a:t>
            </a:r>
            <a:r>
              <a:rPr dirty="0" spc="-585"/>
              <a:t>DESK</a:t>
            </a:r>
            <a:r>
              <a:rPr dirty="0" spc="-85"/>
              <a:t> </a:t>
            </a:r>
            <a:r>
              <a:rPr dirty="0" spc="-550"/>
              <a:t>ENVIRONMENT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380101" y="6120790"/>
            <a:ext cx="1827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5" b="1">
                <a:solidFill>
                  <a:srgbClr val="FFFFFF"/>
                </a:solidFill>
                <a:latin typeface="Liberation Sans Narrow"/>
                <a:cs typeface="Liberation Sans Narrow"/>
              </a:rPr>
              <a:t>8/31/23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93414" y="925194"/>
            <a:ext cx="527621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302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pieces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equipment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useful.</a:t>
            </a:r>
            <a:endParaRPr sz="1600">
              <a:latin typeface="Carlito"/>
              <a:cs typeface="Carlito"/>
            </a:endParaRPr>
          </a:p>
          <a:p>
            <a:pPr lvl="1" marL="756285" marR="110489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manual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mentioned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removing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necessary.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adapter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along.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power adapter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without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Powered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combined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develop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aspect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independently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endParaRPr sz="1600">
              <a:latin typeface="Carlito"/>
              <a:cs typeface="Carlito"/>
            </a:endParaRPr>
          </a:p>
          <a:p>
            <a:pPr marL="299085" marR="28384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PC.</a:t>
            </a:r>
            <a:endParaRPr sz="1600">
              <a:latin typeface="Carlito"/>
              <a:cs typeface="Carlito"/>
            </a:endParaRPr>
          </a:p>
          <a:p>
            <a:pPr lvl="1" marL="1213485" marR="51943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teleop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bluetooth controller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URI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sourced.</a:t>
            </a:r>
            <a:endParaRPr sz="1600">
              <a:latin typeface="Carlito"/>
              <a:cs typeface="Carlito"/>
            </a:endParaRPr>
          </a:p>
          <a:p>
            <a:pPr marL="299085" marR="577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unsure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differing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affects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operation.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kinetic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530"/>
              <a:t>PYTHON</a:t>
            </a:r>
            <a:r>
              <a:rPr dirty="0" spc="-105"/>
              <a:t> </a:t>
            </a:r>
            <a:r>
              <a:rPr dirty="0" spc="-385"/>
              <a:t>API</a:t>
            </a:r>
            <a:r>
              <a:rPr dirty="0" spc="-80"/>
              <a:t> </a:t>
            </a:r>
            <a:r>
              <a:rPr dirty="0" spc="-625"/>
              <a:t>ON</a:t>
            </a:r>
            <a:r>
              <a:rPr dirty="0" spc="-85"/>
              <a:t> </a:t>
            </a:r>
            <a:r>
              <a:rPr dirty="0" spc="-555"/>
              <a:t>JACKAL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7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43967" y="798703"/>
            <a:ext cx="11756390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straightforward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PC.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mainly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stemmed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16.04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compatible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older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API.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However,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encountered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issues: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version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2.7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Kinetic.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extra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3.8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800">
              <a:latin typeface="Carlito"/>
              <a:cs typeface="Carlito"/>
            </a:endParaRPr>
          </a:p>
          <a:p>
            <a:pPr lvl="1" marL="756285" marR="3905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Attributes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classes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despite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import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libraries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source installation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docs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syntax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name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docs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generated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proper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zed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well?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research.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necessary.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steam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client,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updates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slow.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itself.</a:t>
            </a:r>
            <a:endParaRPr sz="1800">
              <a:latin typeface="Carlito"/>
              <a:cs typeface="Carlito"/>
            </a:endParaRPr>
          </a:p>
          <a:p>
            <a:pPr marL="299085" marR="54737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16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deprecated.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Documentation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attributes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version.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stereolabs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GitHub.</a:t>
            </a:r>
            <a:endParaRPr sz="18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accurately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script.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modify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API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noticed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tapers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~702mm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away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explain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tests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OpenCV's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map.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529584" y="701040"/>
            <a:ext cx="5212080" cy="5495925"/>
            <a:chOff x="3529584" y="701040"/>
            <a:chExt cx="5212080" cy="54959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84" y="701040"/>
              <a:ext cx="5212079" cy="54955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89020" y="740664"/>
              <a:ext cx="5097780" cy="5382895"/>
            </a:xfrm>
            <a:custGeom>
              <a:avLst/>
              <a:gdLst/>
              <a:ahLst/>
              <a:cxnLst/>
              <a:rect l="l" t="t" r="r" b="b"/>
              <a:pathLst>
                <a:path w="5097780" h="5382895">
                  <a:moveTo>
                    <a:pt x="5097780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5097780" y="5382767"/>
                  </a:lnTo>
                  <a:lnTo>
                    <a:pt x="509778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210"/>
              <a:t>WI-</a:t>
            </a:r>
            <a:r>
              <a:rPr dirty="0" spc="-325"/>
              <a:t>FI</a:t>
            </a:r>
            <a:r>
              <a:rPr dirty="0" spc="-85"/>
              <a:t> </a:t>
            </a:r>
            <a:r>
              <a:rPr dirty="0" spc="-475"/>
              <a:t>CONNECTIVITY</a:t>
            </a:r>
            <a:r>
              <a:rPr dirty="0" spc="-65"/>
              <a:t> </a:t>
            </a:r>
            <a:r>
              <a:rPr dirty="0" spc="-425"/>
              <a:t>ISSUES</a:t>
            </a:r>
            <a:r>
              <a:rPr dirty="0" spc="-85"/>
              <a:t> </a:t>
            </a:r>
            <a:r>
              <a:rPr dirty="0" spc="155"/>
              <a:t>-</a:t>
            </a:r>
            <a:r>
              <a:rPr dirty="0" spc="-90"/>
              <a:t> </a:t>
            </a:r>
            <a:r>
              <a:rPr dirty="0" spc="-525"/>
              <a:t>SOLUTION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8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3666871" y="817245"/>
            <a:ext cx="4932680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been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800">
              <a:latin typeface="Carlito"/>
              <a:cs typeface="Carlito"/>
            </a:endParaRPr>
          </a:p>
          <a:p>
            <a:pPr algn="just" marL="299085" marR="4826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NetworkManager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interfering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Wicd.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removing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network-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manager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wicd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alone.</a:t>
            </a:r>
            <a:endParaRPr sz="1800">
              <a:latin typeface="Carlito"/>
              <a:cs typeface="Carlito"/>
            </a:endParaRPr>
          </a:p>
          <a:p>
            <a:pPr algn="just"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help.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same.</a:t>
            </a:r>
            <a:endParaRPr sz="1800">
              <a:latin typeface="Carlito"/>
              <a:cs typeface="Carlito"/>
            </a:endParaRPr>
          </a:p>
          <a:p>
            <a:pPr algn="just"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culprit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connectivity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endParaRPr sz="1800">
              <a:latin typeface="Trebuchet MS"/>
              <a:cs typeface="Trebuchet MS"/>
            </a:endParaRPr>
          </a:p>
          <a:p>
            <a:pPr algn="just"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Microhard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radio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VLAN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endParaRPr sz="1800">
              <a:latin typeface="Carlito"/>
              <a:cs typeface="Carlito"/>
            </a:endParaRPr>
          </a:p>
          <a:p>
            <a:pPr algn="just" marL="756285">
              <a:lnSpc>
                <a:spcPct val="100000"/>
              </a:lnSpc>
            </a:pP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“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DNC_Lab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1800">
              <a:latin typeface="Trebuchet MS"/>
              <a:cs typeface="Trebuchet MS"/>
            </a:endParaRPr>
          </a:p>
          <a:p>
            <a:pPr lvl="2" marL="12134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1213485" algn="l"/>
                <a:tab pos="126555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inadvertently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months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troubleshooting.</a:t>
            </a:r>
            <a:endParaRPr sz="1800">
              <a:latin typeface="Carlito"/>
              <a:cs typeface="Carlito"/>
            </a:endParaRPr>
          </a:p>
          <a:p>
            <a:pPr lvl="2" marL="1213485" marR="14097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Deleting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“real”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DNC_Lab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Wi-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enable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connectivity.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connect!</a:t>
            </a:r>
            <a:endParaRPr sz="1800">
              <a:latin typeface="Carlito"/>
              <a:cs typeface="Carlito"/>
            </a:endParaRPr>
          </a:p>
          <a:p>
            <a:pPr lvl="2" marL="1213485" marR="17780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functional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source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well.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teleop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module.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42162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324100" y="701040"/>
            <a:ext cx="7522845" cy="5495925"/>
            <a:chOff x="2324100" y="701040"/>
            <a:chExt cx="7522845" cy="54959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4100" y="701040"/>
              <a:ext cx="7522464" cy="54955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383535" y="740664"/>
              <a:ext cx="7408545" cy="5382895"/>
            </a:xfrm>
            <a:custGeom>
              <a:avLst/>
              <a:gdLst/>
              <a:ahLst/>
              <a:cxnLst/>
              <a:rect l="l" t="t" r="r" b="b"/>
              <a:pathLst>
                <a:path w="7408545" h="5382895">
                  <a:moveTo>
                    <a:pt x="7408163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7408163" y="5382767"/>
                  </a:lnTo>
                  <a:lnTo>
                    <a:pt x="7408163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459"/>
              <a:t>INSTALLING</a:t>
            </a:r>
            <a:r>
              <a:rPr dirty="0" spc="-85"/>
              <a:t> </a:t>
            </a:r>
            <a:r>
              <a:rPr dirty="0" spc="-540"/>
              <a:t>UBUNTU</a:t>
            </a:r>
            <a:r>
              <a:rPr dirty="0" spc="-90"/>
              <a:t> </a:t>
            </a:r>
            <a:r>
              <a:rPr dirty="0" spc="-30"/>
              <a:t>20.04</a:t>
            </a:r>
            <a:r>
              <a:rPr dirty="0" spc="-180"/>
              <a:t> </a:t>
            </a:r>
            <a:r>
              <a:rPr dirty="0" spc="-625"/>
              <a:t>ON</a:t>
            </a:r>
            <a:r>
              <a:rPr dirty="0" spc="-95"/>
              <a:t> </a:t>
            </a:r>
            <a:r>
              <a:rPr dirty="0" spc="-555"/>
              <a:t>JACKAL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309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r>
              <a:rPr dirty="0" spc="-50"/>
              <a:t>9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461386" y="901699"/>
            <a:ext cx="725360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0256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encountered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16.04,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distro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version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version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Noetic.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Luckily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thorough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tutorial</a:t>
            </a:r>
            <a:endParaRPr sz="1600">
              <a:latin typeface="Carlito"/>
              <a:cs typeface="Carlito"/>
            </a:endParaRPr>
          </a:p>
          <a:p>
            <a:pPr marL="299085" marR="77343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here: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https://www.clearpathrobotics.com/assets/guides/kinetic/kinetic-</a:t>
            </a:r>
            <a:r>
              <a:rPr dirty="0" u="sng" sz="16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to-</a:t>
            </a:r>
            <a:r>
              <a:rPr dirty="0" u="none" sz="1600" spc="-25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melodic/index.html</a:t>
            </a:r>
            <a:endParaRPr sz="1600">
              <a:latin typeface="Carlito"/>
              <a:cs typeface="Carlito"/>
            </a:endParaRPr>
          </a:p>
          <a:p>
            <a:pPr marL="299085" marR="20764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configurations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currently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transition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Noetic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far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custom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custom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Finally,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restore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backup's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installations.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deprecated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Focal/Noetic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equivalents.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restore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 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manually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programs.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except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hardware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happening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brought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"overwrites"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IMU's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it,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displayed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earlier.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utari10-jackal</a:t>
            </a:r>
            <a:endParaRPr sz="1600">
              <a:latin typeface="Carlito"/>
              <a:cs typeface="Carlito"/>
            </a:endParaRPr>
          </a:p>
          <a:p>
            <a:pPr marL="756285" marR="14732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.urdf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211" y="711708"/>
              <a:ext cx="9371076" cy="54467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647" y="751331"/>
              <a:ext cx="9256776" cy="5334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0"/>
              <a:t> </a:t>
            </a:r>
            <a:r>
              <a:rPr dirty="0" sz="4800" spc="-665"/>
              <a:t>ARM</a:t>
            </a:r>
            <a:r>
              <a:rPr dirty="0" sz="4800" spc="-100"/>
              <a:t> </a:t>
            </a:r>
            <a:r>
              <a:rPr dirty="0" sz="4800" spc="-595"/>
              <a:t>ROTATION</a:t>
            </a:r>
            <a:r>
              <a:rPr dirty="0" sz="4800" spc="-85"/>
              <a:t> </a:t>
            </a:r>
            <a:r>
              <a:rPr dirty="0" sz="4800" spc="-525"/>
              <a:t>DIRECTIONS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22857" y="962913"/>
            <a:ext cx="4611370" cy="454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Arrows</a:t>
            </a:r>
            <a:r>
              <a:rPr dirty="0" sz="2800" spc="-14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indicate</a:t>
            </a:r>
            <a:r>
              <a:rPr dirty="0" sz="2800" spc="-114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direction</a:t>
            </a:r>
            <a:r>
              <a:rPr dirty="0" sz="2800" spc="-1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25" b="1">
                <a:solidFill>
                  <a:srgbClr val="171616"/>
                </a:solidFill>
                <a:latin typeface="Carlito"/>
                <a:cs typeface="Carlito"/>
              </a:rPr>
              <a:t>of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positive</a:t>
            </a:r>
            <a:r>
              <a:rPr dirty="0" sz="2800" spc="-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increment</a:t>
            </a:r>
            <a:r>
              <a:rPr dirty="0" sz="2800" spc="-4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of</a:t>
            </a:r>
            <a:r>
              <a:rPr dirty="0" sz="2800" spc="-7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radians</a:t>
            </a:r>
            <a:endParaRPr sz="2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1: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2: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[47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deg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313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deg]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3: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[19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deg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341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deg]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4: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1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5: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1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6: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792979" y="519683"/>
            <a:ext cx="5628640" cy="5628640"/>
            <a:chOff x="4792979" y="519683"/>
            <a:chExt cx="5628640" cy="562864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2979" y="519683"/>
              <a:ext cx="5628132" cy="562813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140955" y="4570475"/>
              <a:ext cx="463550" cy="424180"/>
            </a:xfrm>
            <a:custGeom>
              <a:avLst/>
              <a:gdLst/>
              <a:ahLst/>
              <a:cxnLst/>
              <a:rect l="l" t="t" r="r" b="b"/>
              <a:pathLst>
                <a:path w="463550" h="424179">
                  <a:moveTo>
                    <a:pt x="94234" y="0"/>
                  </a:moveTo>
                  <a:lnTo>
                    <a:pt x="0" y="105918"/>
                  </a:lnTo>
                  <a:lnTo>
                    <a:pt x="52959" y="105918"/>
                  </a:lnTo>
                  <a:lnTo>
                    <a:pt x="67375" y="156643"/>
                  </a:lnTo>
                  <a:lnTo>
                    <a:pt x="86786" y="203959"/>
                  </a:lnTo>
                  <a:lnTo>
                    <a:pt x="110773" y="247546"/>
                  </a:lnTo>
                  <a:lnTo>
                    <a:pt x="138919" y="287085"/>
                  </a:lnTo>
                  <a:lnTo>
                    <a:pt x="170804" y="322257"/>
                  </a:lnTo>
                  <a:lnTo>
                    <a:pt x="206009" y="352742"/>
                  </a:lnTo>
                  <a:lnTo>
                    <a:pt x="244118" y="378221"/>
                  </a:lnTo>
                  <a:lnTo>
                    <a:pt x="284710" y="398375"/>
                  </a:lnTo>
                  <a:lnTo>
                    <a:pt x="327368" y="412884"/>
                  </a:lnTo>
                  <a:lnTo>
                    <a:pt x="371673" y="421430"/>
                  </a:lnTo>
                  <a:lnTo>
                    <a:pt x="417206" y="423693"/>
                  </a:lnTo>
                  <a:lnTo>
                    <a:pt x="463550" y="419354"/>
                  </a:lnTo>
                  <a:lnTo>
                    <a:pt x="420225" y="409086"/>
                  </a:lnTo>
                  <a:lnTo>
                    <a:pt x="378865" y="393218"/>
                  </a:lnTo>
                  <a:lnTo>
                    <a:pt x="339805" y="372094"/>
                  </a:lnTo>
                  <a:lnTo>
                    <a:pt x="303379" y="346057"/>
                  </a:lnTo>
                  <a:lnTo>
                    <a:pt x="269922" y="315452"/>
                  </a:lnTo>
                  <a:lnTo>
                    <a:pt x="239768" y="280621"/>
                  </a:lnTo>
                  <a:lnTo>
                    <a:pt x="213252" y="241908"/>
                  </a:lnTo>
                  <a:lnTo>
                    <a:pt x="190709" y="199658"/>
                  </a:lnTo>
                  <a:lnTo>
                    <a:pt x="172472" y="154213"/>
                  </a:lnTo>
                  <a:lnTo>
                    <a:pt x="158876" y="105918"/>
                  </a:lnTo>
                  <a:lnTo>
                    <a:pt x="211836" y="105918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51547" y="4570475"/>
              <a:ext cx="475615" cy="424180"/>
            </a:xfrm>
            <a:custGeom>
              <a:avLst/>
              <a:gdLst/>
              <a:ahLst/>
              <a:cxnLst/>
              <a:rect l="l" t="t" r="r" b="b"/>
              <a:pathLst>
                <a:path w="475615" h="424179">
                  <a:moveTo>
                    <a:pt x="475360" y="0"/>
                  </a:moveTo>
                  <a:lnTo>
                    <a:pt x="369443" y="0"/>
                  </a:lnTo>
                  <a:lnTo>
                    <a:pt x="366958" y="49399"/>
                  </a:lnTo>
                  <a:lnTo>
                    <a:pt x="359688" y="97127"/>
                  </a:lnTo>
                  <a:lnTo>
                    <a:pt x="347910" y="142865"/>
                  </a:lnTo>
                  <a:lnTo>
                    <a:pt x="331901" y="186296"/>
                  </a:lnTo>
                  <a:lnTo>
                    <a:pt x="311937" y="227101"/>
                  </a:lnTo>
                  <a:lnTo>
                    <a:pt x="288296" y="264962"/>
                  </a:lnTo>
                  <a:lnTo>
                    <a:pt x="261254" y="299561"/>
                  </a:lnTo>
                  <a:lnTo>
                    <a:pt x="231089" y="330579"/>
                  </a:lnTo>
                  <a:lnTo>
                    <a:pt x="198076" y="357698"/>
                  </a:lnTo>
                  <a:lnTo>
                    <a:pt x="162494" y="380600"/>
                  </a:lnTo>
                  <a:lnTo>
                    <a:pt x="124618" y="398966"/>
                  </a:lnTo>
                  <a:lnTo>
                    <a:pt x="84726" y="412479"/>
                  </a:lnTo>
                  <a:lnTo>
                    <a:pt x="43094" y="420820"/>
                  </a:lnTo>
                  <a:lnTo>
                    <a:pt x="0" y="423672"/>
                  </a:lnTo>
                  <a:lnTo>
                    <a:pt x="105918" y="423672"/>
                  </a:lnTo>
                  <a:lnTo>
                    <a:pt x="149012" y="420820"/>
                  </a:lnTo>
                  <a:lnTo>
                    <a:pt x="190644" y="412479"/>
                  </a:lnTo>
                  <a:lnTo>
                    <a:pt x="230536" y="398966"/>
                  </a:lnTo>
                  <a:lnTo>
                    <a:pt x="268412" y="380600"/>
                  </a:lnTo>
                  <a:lnTo>
                    <a:pt x="303994" y="357698"/>
                  </a:lnTo>
                  <a:lnTo>
                    <a:pt x="337007" y="330579"/>
                  </a:lnTo>
                  <a:lnTo>
                    <a:pt x="367172" y="299561"/>
                  </a:lnTo>
                  <a:lnTo>
                    <a:pt x="394214" y="264962"/>
                  </a:lnTo>
                  <a:lnTo>
                    <a:pt x="417855" y="227101"/>
                  </a:lnTo>
                  <a:lnTo>
                    <a:pt x="437819" y="186296"/>
                  </a:lnTo>
                  <a:lnTo>
                    <a:pt x="453828" y="142865"/>
                  </a:lnTo>
                  <a:lnTo>
                    <a:pt x="465606" y="97127"/>
                  </a:lnTo>
                  <a:lnTo>
                    <a:pt x="472876" y="49399"/>
                  </a:lnTo>
                  <a:lnTo>
                    <a:pt x="47536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40955" y="4570475"/>
              <a:ext cx="886460" cy="424180"/>
            </a:xfrm>
            <a:custGeom>
              <a:avLst/>
              <a:gdLst/>
              <a:ahLst/>
              <a:cxnLst/>
              <a:rect l="l" t="t" r="r" b="b"/>
              <a:pathLst>
                <a:path w="886459" h="424179">
                  <a:moveTo>
                    <a:pt x="463550" y="419354"/>
                  </a:moveTo>
                  <a:lnTo>
                    <a:pt x="420225" y="409086"/>
                  </a:lnTo>
                  <a:lnTo>
                    <a:pt x="378865" y="393218"/>
                  </a:lnTo>
                  <a:lnTo>
                    <a:pt x="339805" y="372094"/>
                  </a:lnTo>
                  <a:lnTo>
                    <a:pt x="303379" y="346057"/>
                  </a:lnTo>
                  <a:lnTo>
                    <a:pt x="269922" y="315452"/>
                  </a:lnTo>
                  <a:lnTo>
                    <a:pt x="239768" y="280621"/>
                  </a:lnTo>
                  <a:lnTo>
                    <a:pt x="213252" y="241908"/>
                  </a:lnTo>
                  <a:lnTo>
                    <a:pt x="190709" y="199658"/>
                  </a:lnTo>
                  <a:lnTo>
                    <a:pt x="172472" y="154213"/>
                  </a:lnTo>
                  <a:lnTo>
                    <a:pt x="158876" y="105918"/>
                  </a:lnTo>
                  <a:lnTo>
                    <a:pt x="211836" y="105918"/>
                  </a:lnTo>
                  <a:lnTo>
                    <a:pt x="94234" y="0"/>
                  </a:lnTo>
                  <a:lnTo>
                    <a:pt x="0" y="105918"/>
                  </a:lnTo>
                  <a:lnTo>
                    <a:pt x="52959" y="105918"/>
                  </a:lnTo>
                  <a:lnTo>
                    <a:pt x="66996" y="155483"/>
                  </a:lnTo>
                  <a:lnTo>
                    <a:pt x="85858" y="201917"/>
                  </a:lnTo>
                  <a:lnTo>
                    <a:pt x="109169" y="244886"/>
                  </a:lnTo>
                  <a:lnTo>
                    <a:pt x="136551" y="284054"/>
                  </a:lnTo>
                  <a:lnTo>
                    <a:pt x="167629" y="319086"/>
                  </a:lnTo>
                  <a:lnTo>
                    <a:pt x="202024" y="349647"/>
                  </a:lnTo>
                  <a:lnTo>
                    <a:pt x="239361" y="375403"/>
                  </a:lnTo>
                  <a:lnTo>
                    <a:pt x="279263" y="396018"/>
                  </a:lnTo>
                  <a:lnTo>
                    <a:pt x="321353" y="411158"/>
                  </a:lnTo>
                  <a:lnTo>
                    <a:pt x="365254" y="420487"/>
                  </a:lnTo>
                  <a:lnTo>
                    <a:pt x="410591" y="423672"/>
                  </a:lnTo>
                  <a:lnTo>
                    <a:pt x="516509" y="423672"/>
                  </a:lnTo>
                  <a:lnTo>
                    <a:pt x="559603" y="420820"/>
                  </a:lnTo>
                  <a:lnTo>
                    <a:pt x="601235" y="412479"/>
                  </a:lnTo>
                  <a:lnTo>
                    <a:pt x="641127" y="398966"/>
                  </a:lnTo>
                  <a:lnTo>
                    <a:pt x="679003" y="380600"/>
                  </a:lnTo>
                  <a:lnTo>
                    <a:pt x="714585" y="357698"/>
                  </a:lnTo>
                  <a:lnTo>
                    <a:pt x="747598" y="330579"/>
                  </a:lnTo>
                  <a:lnTo>
                    <a:pt x="777763" y="299561"/>
                  </a:lnTo>
                  <a:lnTo>
                    <a:pt x="804805" y="264962"/>
                  </a:lnTo>
                  <a:lnTo>
                    <a:pt x="828446" y="227101"/>
                  </a:lnTo>
                  <a:lnTo>
                    <a:pt x="848410" y="186296"/>
                  </a:lnTo>
                  <a:lnTo>
                    <a:pt x="864419" y="142865"/>
                  </a:lnTo>
                  <a:lnTo>
                    <a:pt x="876197" y="97127"/>
                  </a:lnTo>
                  <a:lnTo>
                    <a:pt x="883467" y="49399"/>
                  </a:lnTo>
                  <a:lnTo>
                    <a:pt x="885951" y="0"/>
                  </a:lnTo>
                  <a:lnTo>
                    <a:pt x="780034" y="0"/>
                  </a:lnTo>
                  <a:lnTo>
                    <a:pt x="777549" y="49399"/>
                  </a:lnTo>
                  <a:lnTo>
                    <a:pt x="770279" y="97127"/>
                  </a:lnTo>
                  <a:lnTo>
                    <a:pt x="758501" y="142865"/>
                  </a:lnTo>
                  <a:lnTo>
                    <a:pt x="742492" y="186296"/>
                  </a:lnTo>
                  <a:lnTo>
                    <a:pt x="722528" y="227101"/>
                  </a:lnTo>
                  <a:lnTo>
                    <a:pt x="698887" y="264962"/>
                  </a:lnTo>
                  <a:lnTo>
                    <a:pt x="671845" y="299561"/>
                  </a:lnTo>
                  <a:lnTo>
                    <a:pt x="641680" y="330579"/>
                  </a:lnTo>
                  <a:lnTo>
                    <a:pt x="608667" y="357698"/>
                  </a:lnTo>
                  <a:lnTo>
                    <a:pt x="573085" y="380600"/>
                  </a:lnTo>
                  <a:lnTo>
                    <a:pt x="535209" y="398966"/>
                  </a:lnTo>
                  <a:lnTo>
                    <a:pt x="495317" y="412479"/>
                  </a:lnTo>
                  <a:lnTo>
                    <a:pt x="453685" y="420820"/>
                  </a:lnTo>
                  <a:lnTo>
                    <a:pt x="410591" y="423672"/>
                  </a:lnTo>
                </a:path>
              </a:pathLst>
            </a:custGeom>
            <a:ln w="12699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44764" y="3529710"/>
              <a:ext cx="327025" cy="619760"/>
            </a:xfrm>
            <a:custGeom>
              <a:avLst/>
              <a:gdLst/>
              <a:ahLst/>
              <a:cxnLst/>
              <a:rect l="l" t="t" r="r" b="b"/>
              <a:pathLst>
                <a:path w="327025" h="619760">
                  <a:moveTo>
                    <a:pt x="172592" y="0"/>
                  </a:moveTo>
                  <a:lnTo>
                    <a:pt x="0" y="34416"/>
                  </a:lnTo>
                  <a:lnTo>
                    <a:pt x="38480" y="223265"/>
                  </a:lnTo>
                  <a:lnTo>
                    <a:pt x="72008" y="167512"/>
                  </a:lnTo>
                  <a:lnTo>
                    <a:pt x="110996" y="204867"/>
                  </a:lnTo>
                  <a:lnTo>
                    <a:pt x="145777" y="244029"/>
                  </a:lnTo>
                  <a:lnTo>
                    <a:pt x="176216" y="284646"/>
                  </a:lnTo>
                  <a:lnTo>
                    <a:pt x="202174" y="326365"/>
                  </a:lnTo>
                  <a:lnTo>
                    <a:pt x="223514" y="368834"/>
                  </a:lnTo>
                  <a:lnTo>
                    <a:pt x="240099" y="411699"/>
                  </a:lnTo>
                  <a:lnTo>
                    <a:pt x="251792" y="454608"/>
                  </a:lnTo>
                  <a:lnTo>
                    <a:pt x="258454" y="497209"/>
                  </a:lnTo>
                  <a:lnTo>
                    <a:pt x="259949" y="539148"/>
                  </a:lnTo>
                  <a:lnTo>
                    <a:pt x="256139" y="580074"/>
                  </a:lnTo>
                  <a:lnTo>
                    <a:pt x="246887" y="619632"/>
                  </a:lnTo>
                  <a:lnTo>
                    <a:pt x="273978" y="587938"/>
                  </a:lnTo>
                  <a:lnTo>
                    <a:pt x="295426" y="553414"/>
                  </a:lnTo>
                  <a:lnTo>
                    <a:pt x="311303" y="516437"/>
                  </a:lnTo>
                  <a:lnTo>
                    <a:pt x="321683" y="477385"/>
                  </a:lnTo>
                  <a:lnTo>
                    <a:pt x="326639" y="436635"/>
                  </a:lnTo>
                  <a:lnTo>
                    <a:pt x="326241" y="394565"/>
                  </a:lnTo>
                  <a:lnTo>
                    <a:pt x="320563" y="351551"/>
                  </a:lnTo>
                  <a:lnTo>
                    <a:pt x="309678" y="307972"/>
                  </a:lnTo>
                  <a:lnTo>
                    <a:pt x="293658" y="264205"/>
                  </a:lnTo>
                  <a:lnTo>
                    <a:pt x="272574" y="220627"/>
                  </a:lnTo>
                  <a:lnTo>
                    <a:pt x="246501" y="177615"/>
                  </a:lnTo>
                  <a:lnTo>
                    <a:pt x="215510" y="135547"/>
                  </a:lnTo>
                  <a:lnTo>
                    <a:pt x="179674" y="94800"/>
                  </a:lnTo>
                  <a:lnTo>
                    <a:pt x="139064" y="55752"/>
                  </a:lnTo>
                  <a:lnTo>
                    <a:pt x="17259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25410" y="4097527"/>
              <a:ext cx="706755" cy="261620"/>
            </a:xfrm>
            <a:custGeom>
              <a:avLst/>
              <a:gdLst/>
              <a:ahLst/>
              <a:cxnLst/>
              <a:rect l="l" t="t" r="r" b="b"/>
              <a:pathLst>
                <a:path w="706754" h="261620">
                  <a:moveTo>
                    <a:pt x="706628" y="0"/>
                  </a:moveTo>
                  <a:lnTo>
                    <a:pt x="682986" y="33404"/>
                  </a:lnTo>
                  <a:lnTo>
                    <a:pt x="654942" y="62678"/>
                  </a:lnTo>
                  <a:lnTo>
                    <a:pt x="622886" y="87789"/>
                  </a:lnTo>
                  <a:lnTo>
                    <a:pt x="587207" y="108706"/>
                  </a:lnTo>
                  <a:lnTo>
                    <a:pt x="548296" y="125396"/>
                  </a:lnTo>
                  <a:lnTo>
                    <a:pt x="506543" y="137826"/>
                  </a:lnTo>
                  <a:lnTo>
                    <a:pt x="462336" y="145965"/>
                  </a:lnTo>
                  <a:lnTo>
                    <a:pt x="416067" y="149780"/>
                  </a:lnTo>
                  <a:lnTo>
                    <a:pt x="368126" y="149239"/>
                  </a:lnTo>
                  <a:lnTo>
                    <a:pt x="318901" y="144309"/>
                  </a:lnTo>
                  <a:lnTo>
                    <a:pt x="268784" y="134959"/>
                  </a:lnTo>
                  <a:lnTo>
                    <a:pt x="218163" y="121155"/>
                  </a:lnTo>
                  <a:lnTo>
                    <a:pt x="167429" y="102867"/>
                  </a:lnTo>
                  <a:lnTo>
                    <a:pt x="116973" y="80061"/>
                  </a:lnTo>
                  <a:lnTo>
                    <a:pt x="67183" y="52705"/>
                  </a:lnTo>
                  <a:lnTo>
                    <a:pt x="0" y="164338"/>
                  </a:lnTo>
                  <a:lnTo>
                    <a:pt x="49813" y="191695"/>
                  </a:lnTo>
                  <a:lnTo>
                    <a:pt x="100291" y="214506"/>
                  </a:lnTo>
                  <a:lnTo>
                    <a:pt x="151042" y="232802"/>
                  </a:lnTo>
                  <a:lnTo>
                    <a:pt x="201678" y="246614"/>
                  </a:lnTo>
                  <a:lnTo>
                    <a:pt x="251808" y="255975"/>
                  </a:lnTo>
                  <a:lnTo>
                    <a:pt x="301042" y="260916"/>
                  </a:lnTo>
                  <a:lnTo>
                    <a:pt x="348992" y="261470"/>
                  </a:lnTo>
                  <a:lnTo>
                    <a:pt x="395267" y="257668"/>
                  </a:lnTo>
                  <a:lnTo>
                    <a:pt x="439478" y="249541"/>
                  </a:lnTo>
                  <a:lnTo>
                    <a:pt x="481235" y="237123"/>
                  </a:lnTo>
                  <a:lnTo>
                    <a:pt x="520149" y="220444"/>
                  </a:lnTo>
                  <a:lnTo>
                    <a:pt x="555829" y="199536"/>
                  </a:lnTo>
                  <a:lnTo>
                    <a:pt x="587886" y="174431"/>
                  </a:lnTo>
                  <a:lnTo>
                    <a:pt x="615930" y="145162"/>
                  </a:lnTo>
                  <a:lnTo>
                    <a:pt x="639572" y="111760"/>
                  </a:lnTo>
                  <a:lnTo>
                    <a:pt x="706628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25410" y="3529710"/>
              <a:ext cx="746760" cy="829310"/>
            </a:xfrm>
            <a:custGeom>
              <a:avLst/>
              <a:gdLst/>
              <a:ahLst/>
              <a:cxnLst/>
              <a:rect l="l" t="t" r="r" b="b"/>
              <a:pathLst>
                <a:path w="746759" h="829310">
                  <a:moveTo>
                    <a:pt x="666242" y="619632"/>
                  </a:moveTo>
                  <a:lnTo>
                    <a:pt x="675493" y="580074"/>
                  </a:lnTo>
                  <a:lnTo>
                    <a:pt x="679303" y="539148"/>
                  </a:lnTo>
                  <a:lnTo>
                    <a:pt x="677808" y="497209"/>
                  </a:lnTo>
                  <a:lnTo>
                    <a:pt x="671146" y="454608"/>
                  </a:lnTo>
                  <a:lnTo>
                    <a:pt x="659453" y="411699"/>
                  </a:lnTo>
                  <a:lnTo>
                    <a:pt x="642868" y="368834"/>
                  </a:lnTo>
                  <a:lnTo>
                    <a:pt x="621528" y="326365"/>
                  </a:lnTo>
                  <a:lnTo>
                    <a:pt x="595570" y="284646"/>
                  </a:lnTo>
                  <a:lnTo>
                    <a:pt x="565131" y="244029"/>
                  </a:lnTo>
                  <a:lnTo>
                    <a:pt x="530350" y="204867"/>
                  </a:lnTo>
                  <a:lnTo>
                    <a:pt x="491363" y="167512"/>
                  </a:lnTo>
                  <a:lnTo>
                    <a:pt x="457835" y="223265"/>
                  </a:lnTo>
                  <a:lnTo>
                    <a:pt x="419354" y="34416"/>
                  </a:lnTo>
                  <a:lnTo>
                    <a:pt x="591947" y="0"/>
                  </a:lnTo>
                  <a:lnTo>
                    <a:pt x="558419" y="55752"/>
                  </a:lnTo>
                  <a:lnTo>
                    <a:pt x="599803" y="95609"/>
                  </a:lnTo>
                  <a:lnTo>
                    <a:pt x="636310" y="137366"/>
                  </a:lnTo>
                  <a:lnTo>
                    <a:pt x="667819" y="180607"/>
                  </a:lnTo>
                  <a:lnTo>
                    <a:pt x="694210" y="224917"/>
                  </a:lnTo>
                  <a:lnTo>
                    <a:pt x="715362" y="269876"/>
                  </a:lnTo>
                  <a:lnTo>
                    <a:pt x="731154" y="315071"/>
                  </a:lnTo>
                  <a:lnTo>
                    <a:pt x="741468" y="360082"/>
                  </a:lnTo>
                  <a:lnTo>
                    <a:pt x="746181" y="404494"/>
                  </a:lnTo>
                  <a:lnTo>
                    <a:pt x="745174" y="447891"/>
                  </a:lnTo>
                  <a:lnTo>
                    <a:pt x="738326" y="489854"/>
                  </a:lnTo>
                  <a:lnTo>
                    <a:pt x="725518" y="529969"/>
                  </a:lnTo>
                  <a:lnTo>
                    <a:pt x="706628" y="567816"/>
                  </a:lnTo>
                  <a:lnTo>
                    <a:pt x="639572" y="679576"/>
                  </a:lnTo>
                  <a:lnTo>
                    <a:pt x="615930" y="712979"/>
                  </a:lnTo>
                  <a:lnTo>
                    <a:pt x="587886" y="742248"/>
                  </a:lnTo>
                  <a:lnTo>
                    <a:pt x="555829" y="767353"/>
                  </a:lnTo>
                  <a:lnTo>
                    <a:pt x="520149" y="788261"/>
                  </a:lnTo>
                  <a:lnTo>
                    <a:pt x="481235" y="804940"/>
                  </a:lnTo>
                  <a:lnTo>
                    <a:pt x="439478" y="817358"/>
                  </a:lnTo>
                  <a:lnTo>
                    <a:pt x="395267" y="825485"/>
                  </a:lnTo>
                  <a:lnTo>
                    <a:pt x="348992" y="829287"/>
                  </a:lnTo>
                  <a:lnTo>
                    <a:pt x="301042" y="828733"/>
                  </a:lnTo>
                  <a:lnTo>
                    <a:pt x="251808" y="823792"/>
                  </a:lnTo>
                  <a:lnTo>
                    <a:pt x="201678" y="814431"/>
                  </a:lnTo>
                  <a:lnTo>
                    <a:pt x="151042" y="800619"/>
                  </a:lnTo>
                  <a:lnTo>
                    <a:pt x="100291" y="782323"/>
                  </a:lnTo>
                  <a:lnTo>
                    <a:pt x="49813" y="759512"/>
                  </a:lnTo>
                  <a:lnTo>
                    <a:pt x="0" y="732155"/>
                  </a:lnTo>
                  <a:lnTo>
                    <a:pt x="67183" y="620521"/>
                  </a:lnTo>
                  <a:lnTo>
                    <a:pt x="116973" y="647878"/>
                  </a:lnTo>
                  <a:lnTo>
                    <a:pt x="167429" y="670684"/>
                  </a:lnTo>
                  <a:lnTo>
                    <a:pt x="218163" y="688972"/>
                  </a:lnTo>
                  <a:lnTo>
                    <a:pt x="268784" y="702776"/>
                  </a:lnTo>
                  <a:lnTo>
                    <a:pt x="318901" y="712126"/>
                  </a:lnTo>
                  <a:lnTo>
                    <a:pt x="368126" y="717056"/>
                  </a:lnTo>
                  <a:lnTo>
                    <a:pt x="416067" y="717597"/>
                  </a:lnTo>
                  <a:lnTo>
                    <a:pt x="462336" y="713782"/>
                  </a:lnTo>
                  <a:lnTo>
                    <a:pt x="506543" y="705643"/>
                  </a:lnTo>
                  <a:lnTo>
                    <a:pt x="548296" y="693213"/>
                  </a:lnTo>
                  <a:lnTo>
                    <a:pt x="587207" y="676523"/>
                  </a:lnTo>
                  <a:lnTo>
                    <a:pt x="622886" y="655606"/>
                  </a:lnTo>
                  <a:lnTo>
                    <a:pt x="654942" y="630495"/>
                  </a:lnTo>
                  <a:lnTo>
                    <a:pt x="682986" y="601221"/>
                  </a:lnTo>
                  <a:lnTo>
                    <a:pt x="706628" y="567816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41233" y="1641855"/>
              <a:ext cx="641985" cy="229235"/>
            </a:xfrm>
            <a:custGeom>
              <a:avLst/>
              <a:gdLst/>
              <a:ahLst/>
              <a:cxnLst/>
              <a:rect l="l" t="t" r="r" b="b"/>
              <a:pathLst>
                <a:path w="641984" h="229235">
                  <a:moveTo>
                    <a:pt x="590296" y="0"/>
                  </a:moveTo>
                  <a:lnTo>
                    <a:pt x="555879" y="57150"/>
                  </a:lnTo>
                  <a:lnTo>
                    <a:pt x="500980" y="38769"/>
                  </a:lnTo>
                  <a:lnTo>
                    <a:pt x="446916" y="25464"/>
                  </a:lnTo>
                  <a:lnTo>
                    <a:pt x="394062" y="17124"/>
                  </a:lnTo>
                  <a:lnTo>
                    <a:pt x="342794" y="13638"/>
                  </a:lnTo>
                  <a:lnTo>
                    <a:pt x="293488" y="14894"/>
                  </a:lnTo>
                  <a:lnTo>
                    <a:pt x="246519" y="20783"/>
                  </a:lnTo>
                  <a:lnTo>
                    <a:pt x="202263" y="31194"/>
                  </a:lnTo>
                  <a:lnTo>
                    <a:pt x="161096" y="46015"/>
                  </a:lnTo>
                  <a:lnTo>
                    <a:pt x="123393" y="65136"/>
                  </a:lnTo>
                  <a:lnTo>
                    <a:pt x="89531" y="88446"/>
                  </a:lnTo>
                  <a:lnTo>
                    <a:pt x="59885" y="115834"/>
                  </a:lnTo>
                  <a:lnTo>
                    <a:pt x="34830" y="147190"/>
                  </a:lnTo>
                  <a:lnTo>
                    <a:pt x="14743" y="182402"/>
                  </a:lnTo>
                  <a:lnTo>
                    <a:pt x="0" y="221361"/>
                  </a:lnTo>
                  <a:lnTo>
                    <a:pt x="30817" y="195349"/>
                  </a:lnTo>
                  <a:lnTo>
                    <a:pt x="65453" y="173519"/>
                  </a:lnTo>
                  <a:lnTo>
                    <a:pt x="103532" y="155910"/>
                  </a:lnTo>
                  <a:lnTo>
                    <a:pt x="144678" y="142559"/>
                  </a:lnTo>
                  <a:lnTo>
                    <a:pt x="188516" y="133506"/>
                  </a:lnTo>
                  <a:lnTo>
                    <a:pt x="234671" y="128789"/>
                  </a:lnTo>
                  <a:lnTo>
                    <a:pt x="282766" y="128445"/>
                  </a:lnTo>
                  <a:lnTo>
                    <a:pt x="332427" y="132514"/>
                  </a:lnTo>
                  <a:lnTo>
                    <a:pt x="383277" y="141033"/>
                  </a:lnTo>
                  <a:lnTo>
                    <a:pt x="434942" y="154041"/>
                  </a:lnTo>
                  <a:lnTo>
                    <a:pt x="487045" y="171577"/>
                  </a:lnTo>
                  <a:lnTo>
                    <a:pt x="452755" y="228854"/>
                  </a:lnTo>
                  <a:lnTo>
                    <a:pt x="641985" y="173101"/>
                  </a:lnTo>
                  <a:lnTo>
                    <a:pt x="59029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60854" y="1801494"/>
              <a:ext cx="374015" cy="708660"/>
            </a:xfrm>
            <a:custGeom>
              <a:avLst/>
              <a:gdLst/>
              <a:ahLst/>
              <a:cxnLst/>
              <a:rect l="l" t="t" r="r" b="b"/>
              <a:pathLst>
                <a:path w="374015" h="708660">
                  <a:moveTo>
                    <a:pt x="107430" y="0"/>
                  </a:moveTo>
                  <a:lnTo>
                    <a:pt x="38596" y="114426"/>
                  </a:lnTo>
                  <a:lnTo>
                    <a:pt x="21373" y="148457"/>
                  </a:lnTo>
                  <a:lnTo>
                    <a:pt x="2209" y="221637"/>
                  </a:lnTo>
                  <a:lnTo>
                    <a:pt x="0" y="260189"/>
                  </a:lnTo>
                  <a:lnTo>
                    <a:pt x="2527" y="299651"/>
                  </a:lnTo>
                  <a:lnTo>
                    <a:pt x="9659" y="339725"/>
                  </a:lnTo>
                  <a:lnTo>
                    <a:pt x="21261" y="380111"/>
                  </a:lnTo>
                  <a:lnTo>
                    <a:pt x="37199" y="420512"/>
                  </a:lnTo>
                  <a:lnTo>
                    <a:pt x="57340" y="460629"/>
                  </a:lnTo>
                  <a:lnTo>
                    <a:pt x="81550" y="500163"/>
                  </a:lnTo>
                  <a:lnTo>
                    <a:pt x="109696" y="538815"/>
                  </a:lnTo>
                  <a:lnTo>
                    <a:pt x="141644" y="576288"/>
                  </a:lnTo>
                  <a:lnTo>
                    <a:pt x="177261" y="612282"/>
                  </a:lnTo>
                  <a:lnTo>
                    <a:pt x="216413" y="646498"/>
                  </a:lnTo>
                  <a:lnTo>
                    <a:pt x="258966" y="678639"/>
                  </a:lnTo>
                  <a:lnTo>
                    <a:pt x="304788" y="708405"/>
                  </a:lnTo>
                  <a:lnTo>
                    <a:pt x="373495" y="593978"/>
                  </a:lnTo>
                  <a:lnTo>
                    <a:pt x="327694" y="564212"/>
                  </a:lnTo>
                  <a:lnTo>
                    <a:pt x="285157" y="532071"/>
                  </a:lnTo>
                  <a:lnTo>
                    <a:pt x="246016" y="497855"/>
                  </a:lnTo>
                  <a:lnTo>
                    <a:pt x="210407" y="461861"/>
                  </a:lnTo>
                  <a:lnTo>
                    <a:pt x="178463" y="424388"/>
                  </a:lnTo>
                  <a:lnTo>
                    <a:pt x="150319" y="385736"/>
                  </a:lnTo>
                  <a:lnTo>
                    <a:pt x="126110" y="346202"/>
                  </a:lnTo>
                  <a:lnTo>
                    <a:pt x="105969" y="306085"/>
                  </a:lnTo>
                  <a:lnTo>
                    <a:pt x="90031" y="265684"/>
                  </a:lnTo>
                  <a:lnTo>
                    <a:pt x="78430" y="225298"/>
                  </a:lnTo>
                  <a:lnTo>
                    <a:pt x="71301" y="185224"/>
                  </a:lnTo>
                  <a:lnTo>
                    <a:pt x="68778" y="145762"/>
                  </a:lnTo>
                  <a:lnTo>
                    <a:pt x="70995" y="107210"/>
                  </a:lnTo>
                  <a:lnTo>
                    <a:pt x="78086" y="69866"/>
                  </a:lnTo>
                  <a:lnTo>
                    <a:pt x="90186" y="34030"/>
                  </a:lnTo>
                  <a:lnTo>
                    <a:pt x="10743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60854" y="1641855"/>
              <a:ext cx="722630" cy="868044"/>
            </a:xfrm>
            <a:custGeom>
              <a:avLst/>
              <a:gdLst/>
              <a:ahLst/>
              <a:cxnLst/>
              <a:rect l="l" t="t" r="r" b="b"/>
              <a:pathLst>
                <a:path w="722629" h="868044">
                  <a:moveTo>
                    <a:pt x="80379" y="221361"/>
                  </a:moveTo>
                  <a:lnTo>
                    <a:pt x="111196" y="195349"/>
                  </a:lnTo>
                  <a:lnTo>
                    <a:pt x="145832" y="173519"/>
                  </a:lnTo>
                  <a:lnTo>
                    <a:pt x="183911" y="155910"/>
                  </a:lnTo>
                  <a:lnTo>
                    <a:pt x="225057" y="142559"/>
                  </a:lnTo>
                  <a:lnTo>
                    <a:pt x="268895" y="133506"/>
                  </a:lnTo>
                  <a:lnTo>
                    <a:pt x="315050" y="128789"/>
                  </a:lnTo>
                  <a:lnTo>
                    <a:pt x="363145" y="128445"/>
                  </a:lnTo>
                  <a:lnTo>
                    <a:pt x="412806" y="132514"/>
                  </a:lnTo>
                  <a:lnTo>
                    <a:pt x="463656" y="141033"/>
                  </a:lnTo>
                  <a:lnTo>
                    <a:pt x="515321" y="154041"/>
                  </a:lnTo>
                  <a:lnTo>
                    <a:pt x="567424" y="171577"/>
                  </a:lnTo>
                  <a:lnTo>
                    <a:pt x="533134" y="228854"/>
                  </a:lnTo>
                  <a:lnTo>
                    <a:pt x="722364" y="173101"/>
                  </a:lnTo>
                  <a:lnTo>
                    <a:pt x="670675" y="0"/>
                  </a:lnTo>
                  <a:lnTo>
                    <a:pt x="636258" y="57150"/>
                  </a:lnTo>
                  <a:lnTo>
                    <a:pt x="580460" y="38514"/>
                  </a:lnTo>
                  <a:lnTo>
                    <a:pt x="525365" y="25098"/>
                  </a:lnTo>
                  <a:lnTo>
                    <a:pt x="471404" y="16817"/>
                  </a:lnTo>
                  <a:lnTo>
                    <a:pt x="419003" y="13588"/>
                  </a:lnTo>
                  <a:lnTo>
                    <a:pt x="368592" y="15329"/>
                  </a:lnTo>
                  <a:lnTo>
                    <a:pt x="320599" y="21955"/>
                  </a:lnTo>
                  <a:lnTo>
                    <a:pt x="275453" y="33383"/>
                  </a:lnTo>
                  <a:lnTo>
                    <a:pt x="233583" y="49529"/>
                  </a:lnTo>
                  <a:lnTo>
                    <a:pt x="195417" y="70312"/>
                  </a:lnTo>
                  <a:lnTo>
                    <a:pt x="161383" y="95646"/>
                  </a:lnTo>
                  <a:lnTo>
                    <a:pt x="131911" y="125450"/>
                  </a:lnTo>
                  <a:lnTo>
                    <a:pt x="107430" y="159639"/>
                  </a:lnTo>
                  <a:lnTo>
                    <a:pt x="38596" y="274066"/>
                  </a:lnTo>
                  <a:lnTo>
                    <a:pt x="21373" y="308096"/>
                  </a:lnTo>
                  <a:lnTo>
                    <a:pt x="2209" y="381276"/>
                  </a:lnTo>
                  <a:lnTo>
                    <a:pt x="0" y="419828"/>
                  </a:lnTo>
                  <a:lnTo>
                    <a:pt x="2527" y="459290"/>
                  </a:lnTo>
                  <a:lnTo>
                    <a:pt x="9659" y="499364"/>
                  </a:lnTo>
                  <a:lnTo>
                    <a:pt x="21261" y="539750"/>
                  </a:lnTo>
                  <a:lnTo>
                    <a:pt x="37199" y="580151"/>
                  </a:lnTo>
                  <a:lnTo>
                    <a:pt x="57340" y="620268"/>
                  </a:lnTo>
                  <a:lnTo>
                    <a:pt x="81550" y="659802"/>
                  </a:lnTo>
                  <a:lnTo>
                    <a:pt x="109696" y="698454"/>
                  </a:lnTo>
                  <a:lnTo>
                    <a:pt x="141644" y="735927"/>
                  </a:lnTo>
                  <a:lnTo>
                    <a:pt x="177261" y="771921"/>
                  </a:lnTo>
                  <a:lnTo>
                    <a:pt x="216413" y="806137"/>
                  </a:lnTo>
                  <a:lnTo>
                    <a:pt x="258966" y="838278"/>
                  </a:lnTo>
                  <a:lnTo>
                    <a:pt x="304788" y="868045"/>
                  </a:lnTo>
                  <a:lnTo>
                    <a:pt x="373495" y="753618"/>
                  </a:lnTo>
                  <a:lnTo>
                    <a:pt x="327694" y="723851"/>
                  </a:lnTo>
                  <a:lnTo>
                    <a:pt x="285157" y="691710"/>
                  </a:lnTo>
                  <a:lnTo>
                    <a:pt x="246016" y="657494"/>
                  </a:lnTo>
                  <a:lnTo>
                    <a:pt x="210407" y="621500"/>
                  </a:lnTo>
                  <a:lnTo>
                    <a:pt x="178463" y="584027"/>
                  </a:lnTo>
                  <a:lnTo>
                    <a:pt x="150319" y="545375"/>
                  </a:lnTo>
                  <a:lnTo>
                    <a:pt x="126110" y="505841"/>
                  </a:lnTo>
                  <a:lnTo>
                    <a:pt x="105969" y="465724"/>
                  </a:lnTo>
                  <a:lnTo>
                    <a:pt x="90031" y="425323"/>
                  </a:lnTo>
                  <a:lnTo>
                    <a:pt x="78430" y="384937"/>
                  </a:lnTo>
                  <a:lnTo>
                    <a:pt x="71301" y="344863"/>
                  </a:lnTo>
                  <a:lnTo>
                    <a:pt x="68778" y="305401"/>
                  </a:lnTo>
                  <a:lnTo>
                    <a:pt x="70995" y="266849"/>
                  </a:lnTo>
                  <a:lnTo>
                    <a:pt x="78086" y="229505"/>
                  </a:lnTo>
                  <a:lnTo>
                    <a:pt x="90186" y="193669"/>
                  </a:lnTo>
                  <a:lnTo>
                    <a:pt x="107430" y="159639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798940" y="2163063"/>
              <a:ext cx="414020" cy="195580"/>
            </a:xfrm>
            <a:custGeom>
              <a:avLst/>
              <a:gdLst/>
              <a:ahLst/>
              <a:cxnLst/>
              <a:rect l="l" t="t" r="r" b="b"/>
              <a:pathLst>
                <a:path w="414020" h="195580">
                  <a:moveTo>
                    <a:pt x="382397" y="0"/>
                  </a:moveTo>
                  <a:lnTo>
                    <a:pt x="362711" y="32765"/>
                  </a:lnTo>
                  <a:lnTo>
                    <a:pt x="313404" y="22005"/>
                  </a:lnTo>
                  <a:lnTo>
                    <a:pt x="264351" y="19355"/>
                  </a:lnTo>
                  <a:lnTo>
                    <a:pt x="216407" y="24431"/>
                  </a:lnTo>
                  <a:lnTo>
                    <a:pt x="170430" y="36847"/>
                  </a:lnTo>
                  <a:lnTo>
                    <a:pt x="127275" y="56220"/>
                  </a:lnTo>
                  <a:lnTo>
                    <a:pt x="87799" y="82164"/>
                  </a:lnTo>
                  <a:lnTo>
                    <a:pt x="52857" y="114295"/>
                  </a:lnTo>
                  <a:lnTo>
                    <a:pt x="23305" y="152228"/>
                  </a:lnTo>
                  <a:lnTo>
                    <a:pt x="0" y="195580"/>
                  </a:lnTo>
                  <a:lnTo>
                    <a:pt x="35559" y="158380"/>
                  </a:lnTo>
                  <a:lnTo>
                    <a:pt x="76432" y="128418"/>
                  </a:lnTo>
                  <a:lnTo>
                    <a:pt x="121557" y="106012"/>
                  </a:lnTo>
                  <a:lnTo>
                    <a:pt x="169873" y="91479"/>
                  </a:lnTo>
                  <a:lnTo>
                    <a:pt x="220317" y="85138"/>
                  </a:lnTo>
                  <a:lnTo>
                    <a:pt x="271827" y="87304"/>
                  </a:lnTo>
                  <a:lnTo>
                    <a:pt x="323341" y="98298"/>
                  </a:lnTo>
                  <a:lnTo>
                    <a:pt x="303656" y="131190"/>
                  </a:lnTo>
                  <a:lnTo>
                    <a:pt x="413511" y="96900"/>
                  </a:lnTo>
                  <a:lnTo>
                    <a:pt x="38239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35972" y="2324480"/>
              <a:ext cx="189865" cy="478790"/>
            </a:xfrm>
            <a:custGeom>
              <a:avLst/>
              <a:gdLst/>
              <a:ahLst/>
              <a:cxnLst/>
              <a:rect l="l" t="t" r="r" b="b"/>
              <a:pathLst>
                <a:path w="189865" h="478789">
                  <a:moveTo>
                    <a:pt x="80493" y="0"/>
                  </a:moveTo>
                  <a:lnTo>
                    <a:pt x="41123" y="65659"/>
                  </a:lnTo>
                  <a:lnTo>
                    <a:pt x="19712" y="109088"/>
                  </a:lnTo>
                  <a:lnTo>
                    <a:pt x="6079" y="154305"/>
                  </a:lnTo>
                  <a:lnTo>
                    <a:pt x="0" y="200458"/>
                  </a:lnTo>
                  <a:lnTo>
                    <a:pt x="1252" y="246700"/>
                  </a:lnTo>
                  <a:lnTo>
                    <a:pt x="9612" y="292179"/>
                  </a:lnTo>
                  <a:lnTo>
                    <a:pt x="24856" y="336047"/>
                  </a:lnTo>
                  <a:lnTo>
                    <a:pt x="46762" y="377453"/>
                  </a:lnTo>
                  <a:lnTo>
                    <a:pt x="75107" y="415549"/>
                  </a:lnTo>
                  <a:lnTo>
                    <a:pt x="109666" y="449484"/>
                  </a:lnTo>
                  <a:lnTo>
                    <a:pt x="150216" y="478409"/>
                  </a:lnTo>
                  <a:lnTo>
                    <a:pt x="189713" y="412750"/>
                  </a:lnTo>
                  <a:lnTo>
                    <a:pt x="149159" y="383859"/>
                  </a:lnTo>
                  <a:lnTo>
                    <a:pt x="114590" y="349951"/>
                  </a:lnTo>
                  <a:lnTo>
                    <a:pt x="86232" y="311874"/>
                  </a:lnTo>
                  <a:lnTo>
                    <a:pt x="64309" y="270479"/>
                  </a:lnTo>
                  <a:lnTo>
                    <a:pt x="49045" y="226615"/>
                  </a:lnTo>
                  <a:lnTo>
                    <a:pt x="40666" y="181132"/>
                  </a:lnTo>
                  <a:lnTo>
                    <a:pt x="39397" y="134879"/>
                  </a:lnTo>
                  <a:lnTo>
                    <a:pt x="45462" y="88706"/>
                  </a:lnTo>
                  <a:lnTo>
                    <a:pt x="59086" y="43463"/>
                  </a:lnTo>
                  <a:lnTo>
                    <a:pt x="80493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5972" y="2163063"/>
              <a:ext cx="476884" cy="640080"/>
            </a:xfrm>
            <a:custGeom>
              <a:avLst/>
              <a:gdLst/>
              <a:ahLst/>
              <a:cxnLst/>
              <a:rect l="l" t="t" r="r" b="b"/>
              <a:pathLst>
                <a:path w="476884" h="640080">
                  <a:moveTo>
                    <a:pt x="62967" y="195580"/>
                  </a:moveTo>
                  <a:lnTo>
                    <a:pt x="98527" y="158380"/>
                  </a:lnTo>
                  <a:lnTo>
                    <a:pt x="139400" y="128418"/>
                  </a:lnTo>
                  <a:lnTo>
                    <a:pt x="184525" y="106012"/>
                  </a:lnTo>
                  <a:lnTo>
                    <a:pt x="232841" y="91479"/>
                  </a:lnTo>
                  <a:lnTo>
                    <a:pt x="283285" y="85138"/>
                  </a:lnTo>
                  <a:lnTo>
                    <a:pt x="334795" y="87304"/>
                  </a:lnTo>
                  <a:lnTo>
                    <a:pt x="386309" y="98298"/>
                  </a:lnTo>
                  <a:lnTo>
                    <a:pt x="366624" y="131190"/>
                  </a:lnTo>
                  <a:lnTo>
                    <a:pt x="476479" y="96900"/>
                  </a:lnTo>
                  <a:lnTo>
                    <a:pt x="445364" y="0"/>
                  </a:lnTo>
                  <a:lnTo>
                    <a:pt x="425679" y="32765"/>
                  </a:lnTo>
                  <a:lnTo>
                    <a:pt x="375431" y="21896"/>
                  </a:lnTo>
                  <a:lnTo>
                    <a:pt x="325328" y="19434"/>
                  </a:lnTo>
                  <a:lnTo>
                    <a:pt x="276310" y="25028"/>
                  </a:lnTo>
                  <a:lnTo>
                    <a:pt x="229322" y="38322"/>
                  </a:lnTo>
                  <a:lnTo>
                    <a:pt x="185303" y="58962"/>
                  </a:lnTo>
                  <a:lnTo>
                    <a:pt x="145198" y="86594"/>
                  </a:lnTo>
                  <a:lnTo>
                    <a:pt x="109947" y="120863"/>
                  </a:lnTo>
                  <a:lnTo>
                    <a:pt x="80493" y="161416"/>
                  </a:lnTo>
                  <a:lnTo>
                    <a:pt x="41123" y="227075"/>
                  </a:lnTo>
                  <a:lnTo>
                    <a:pt x="19712" y="270505"/>
                  </a:lnTo>
                  <a:lnTo>
                    <a:pt x="6079" y="315722"/>
                  </a:lnTo>
                  <a:lnTo>
                    <a:pt x="0" y="361875"/>
                  </a:lnTo>
                  <a:lnTo>
                    <a:pt x="1252" y="408117"/>
                  </a:lnTo>
                  <a:lnTo>
                    <a:pt x="9612" y="453596"/>
                  </a:lnTo>
                  <a:lnTo>
                    <a:pt x="24856" y="497464"/>
                  </a:lnTo>
                  <a:lnTo>
                    <a:pt x="46762" y="538870"/>
                  </a:lnTo>
                  <a:lnTo>
                    <a:pt x="75107" y="576966"/>
                  </a:lnTo>
                  <a:lnTo>
                    <a:pt x="109666" y="610901"/>
                  </a:lnTo>
                  <a:lnTo>
                    <a:pt x="150216" y="639826"/>
                  </a:lnTo>
                  <a:lnTo>
                    <a:pt x="189713" y="574166"/>
                  </a:lnTo>
                  <a:lnTo>
                    <a:pt x="149159" y="545276"/>
                  </a:lnTo>
                  <a:lnTo>
                    <a:pt x="114590" y="511368"/>
                  </a:lnTo>
                  <a:lnTo>
                    <a:pt x="86232" y="473291"/>
                  </a:lnTo>
                  <a:lnTo>
                    <a:pt x="64309" y="431896"/>
                  </a:lnTo>
                  <a:lnTo>
                    <a:pt x="49045" y="388032"/>
                  </a:lnTo>
                  <a:lnTo>
                    <a:pt x="40666" y="342549"/>
                  </a:lnTo>
                  <a:lnTo>
                    <a:pt x="39397" y="296296"/>
                  </a:lnTo>
                  <a:lnTo>
                    <a:pt x="45462" y="250123"/>
                  </a:lnTo>
                  <a:lnTo>
                    <a:pt x="59086" y="204880"/>
                  </a:lnTo>
                  <a:lnTo>
                    <a:pt x="80493" y="161416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167114" y="2493379"/>
              <a:ext cx="321310" cy="191135"/>
            </a:xfrm>
            <a:custGeom>
              <a:avLst/>
              <a:gdLst/>
              <a:ahLst/>
              <a:cxnLst/>
              <a:rect l="l" t="t" r="r" b="b"/>
              <a:pathLst>
                <a:path w="321309" h="191135">
                  <a:moveTo>
                    <a:pt x="85743" y="0"/>
                  </a:moveTo>
                  <a:lnTo>
                    <a:pt x="41635" y="7233"/>
                  </a:lnTo>
                  <a:lnTo>
                    <a:pt x="0" y="26046"/>
                  </a:lnTo>
                  <a:lnTo>
                    <a:pt x="42206" y="23557"/>
                  </a:lnTo>
                  <a:lnTo>
                    <a:pt x="84375" y="30689"/>
                  </a:lnTo>
                  <a:lnTo>
                    <a:pt x="125364" y="46858"/>
                  </a:lnTo>
                  <a:lnTo>
                    <a:pt x="164036" y="71484"/>
                  </a:lnTo>
                  <a:lnTo>
                    <a:pt x="199251" y="103983"/>
                  </a:lnTo>
                  <a:lnTo>
                    <a:pt x="229869" y="143775"/>
                  </a:lnTo>
                  <a:lnTo>
                    <a:pt x="199389" y="155459"/>
                  </a:lnTo>
                  <a:lnTo>
                    <a:pt x="289813" y="190511"/>
                  </a:lnTo>
                  <a:lnTo>
                    <a:pt x="321055" y="108723"/>
                  </a:lnTo>
                  <a:lnTo>
                    <a:pt x="290575" y="120407"/>
                  </a:lnTo>
                  <a:lnTo>
                    <a:pt x="256731" y="77078"/>
                  </a:lnTo>
                  <a:lnTo>
                    <a:pt x="217817" y="42884"/>
                  </a:lnTo>
                  <a:lnTo>
                    <a:pt x="175342" y="18313"/>
                  </a:lnTo>
                  <a:lnTo>
                    <a:pt x="130815" y="3856"/>
                  </a:lnTo>
                  <a:lnTo>
                    <a:pt x="8574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010548" y="2504820"/>
              <a:ext cx="186055" cy="342900"/>
            </a:xfrm>
            <a:custGeom>
              <a:avLst/>
              <a:gdLst/>
              <a:ahLst/>
              <a:cxnLst/>
              <a:rect l="l" t="t" r="r" b="b"/>
              <a:pathLst>
                <a:path w="186054" h="342900">
                  <a:moveTo>
                    <a:pt x="185902" y="0"/>
                  </a:moveTo>
                  <a:lnTo>
                    <a:pt x="125069" y="23367"/>
                  </a:lnTo>
                  <a:lnTo>
                    <a:pt x="87152" y="43597"/>
                  </a:lnTo>
                  <a:lnTo>
                    <a:pt x="55502" y="72001"/>
                  </a:lnTo>
                  <a:lnTo>
                    <a:pt x="30541" y="107298"/>
                  </a:lnTo>
                  <a:lnTo>
                    <a:pt x="12690" y="148208"/>
                  </a:lnTo>
                  <a:lnTo>
                    <a:pt x="2369" y="193453"/>
                  </a:lnTo>
                  <a:lnTo>
                    <a:pt x="0" y="241752"/>
                  </a:lnTo>
                  <a:lnTo>
                    <a:pt x="6003" y="291825"/>
                  </a:lnTo>
                  <a:lnTo>
                    <a:pt x="20802" y="342391"/>
                  </a:lnTo>
                  <a:lnTo>
                    <a:pt x="81635" y="319024"/>
                  </a:lnTo>
                  <a:lnTo>
                    <a:pt x="66831" y="268493"/>
                  </a:lnTo>
                  <a:lnTo>
                    <a:pt x="60815" y="218438"/>
                  </a:lnTo>
                  <a:lnTo>
                    <a:pt x="63168" y="170141"/>
                  </a:lnTo>
                  <a:lnTo>
                    <a:pt x="73475" y="124888"/>
                  </a:lnTo>
                  <a:lnTo>
                    <a:pt x="91318" y="83963"/>
                  </a:lnTo>
                  <a:lnTo>
                    <a:pt x="116282" y="48650"/>
                  </a:lnTo>
                  <a:lnTo>
                    <a:pt x="147949" y="20234"/>
                  </a:lnTo>
                  <a:lnTo>
                    <a:pt x="185902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010548" y="2494033"/>
              <a:ext cx="478155" cy="353695"/>
            </a:xfrm>
            <a:custGeom>
              <a:avLst/>
              <a:gdLst/>
              <a:ahLst/>
              <a:cxnLst/>
              <a:rect l="l" t="t" r="r" b="b"/>
              <a:pathLst>
                <a:path w="478154" h="353694">
                  <a:moveTo>
                    <a:pt x="156565" y="25392"/>
                  </a:moveTo>
                  <a:lnTo>
                    <a:pt x="198772" y="22904"/>
                  </a:lnTo>
                  <a:lnTo>
                    <a:pt x="240940" y="30035"/>
                  </a:lnTo>
                  <a:lnTo>
                    <a:pt x="281930" y="46205"/>
                  </a:lnTo>
                  <a:lnTo>
                    <a:pt x="320602" y="70830"/>
                  </a:lnTo>
                  <a:lnTo>
                    <a:pt x="355817" y="103330"/>
                  </a:lnTo>
                  <a:lnTo>
                    <a:pt x="386435" y="143121"/>
                  </a:lnTo>
                  <a:lnTo>
                    <a:pt x="355955" y="154805"/>
                  </a:lnTo>
                  <a:lnTo>
                    <a:pt x="446379" y="189857"/>
                  </a:lnTo>
                  <a:lnTo>
                    <a:pt x="477621" y="108069"/>
                  </a:lnTo>
                  <a:lnTo>
                    <a:pt x="447141" y="119753"/>
                  </a:lnTo>
                  <a:lnTo>
                    <a:pt x="417361" y="80794"/>
                  </a:lnTo>
                  <a:lnTo>
                    <a:pt x="383276" y="48899"/>
                  </a:lnTo>
                  <a:lnTo>
                    <a:pt x="345960" y="24508"/>
                  </a:lnTo>
                  <a:lnTo>
                    <a:pt x="306490" y="8062"/>
                  </a:lnTo>
                  <a:lnTo>
                    <a:pt x="265940" y="0"/>
                  </a:lnTo>
                  <a:lnTo>
                    <a:pt x="225385" y="762"/>
                  </a:lnTo>
                  <a:lnTo>
                    <a:pt x="185902" y="10787"/>
                  </a:lnTo>
                  <a:lnTo>
                    <a:pt x="125069" y="34155"/>
                  </a:lnTo>
                  <a:lnTo>
                    <a:pt x="87152" y="54385"/>
                  </a:lnTo>
                  <a:lnTo>
                    <a:pt x="55502" y="82789"/>
                  </a:lnTo>
                  <a:lnTo>
                    <a:pt x="30541" y="118086"/>
                  </a:lnTo>
                  <a:lnTo>
                    <a:pt x="12690" y="158996"/>
                  </a:lnTo>
                  <a:lnTo>
                    <a:pt x="2369" y="204241"/>
                  </a:lnTo>
                  <a:lnTo>
                    <a:pt x="0" y="252540"/>
                  </a:lnTo>
                  <a:lnTo>
                    <a:pt x="6003" y="302613"/>
                  </a:lnTo>
                  <a:lnTo>
                    <a:pt x="20802" y="353179"/>
                  </a:lnTo>
                  <a:lnTo>
                    <a:pt x="81635" y="329811"/>
                  </a:lnTo>
                  <a:lnTo>
                    <a:pt x="66831" y="279281"/>
                  </a:lnTo>
                  <a:lnTo>
                    <a:pt x="60815" y="229225"/>
                  </a:lnTo>
                  <a:lnTo>
                    <a:pt x="63168" y="180929"/>
                  </a:lnTo>
                  <a:lnTo>
                    <a:pt x="73475" y="135676"/>
                  </a:lnTo>
                  <a:lnTo>
                    <a:pt x="91318" y="94751"/>
                  </a:lnTo>
                  <a:lnTo>
                    <a:pt x="116282" y="59438"/>
                  </a:lnTo>
                  <a:lnTo>
                    <a:pt x="147949" y="31022"/>
                  </a:lnTo>
                  <a:lnTo>
                    <a:pt x="185902" y="10787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736202" y="2896078"/>
              <a:ext cx="357505" cy="171450"/>
            </a:xfrm>
            <a:custGeom>
              <a:avLst/>
              <a:gdLst/>
              <a:ahLst/>
              <a:cxnLst/>
              <a:rect l="l" t="t" r="r" b="b"/>
              <a:pathLst>
                <a:path w="357504" h="171450">
                  <a:moveTo>
                    <a:pt x="227967" y="0"/>
                  </a:moveTo>
                  <a:lnTo>
                    <a:pt x="183705" y="4776"/>
                  </a:lnTo>
                  <a:lnTo>
                    <a:pt x="140657" y="17523"/>
                  </a:lnTo>
                  <a:lnTo>
                    <a:pt x="99929" y="38020"/>
                  </a:lnTo>
                  <a:lnTo>
                    <a:pt x="62623" y="66044"/>
                  </a:lnTo>
                  <a:lnTo>
                    <a:pt x="29845" y="101375"/>
                  </a:lnTo>
                  <a:lnTo>
                    <a:pt x="0" y="88167"/>
                  </a:lnTo>
                  <a:lnTo>
                    <a:pt x="25907" y="170971"/>
                  </a:lnTo>
                  <a:lnTo>
                    <a:pt x="118999" y="141126"/>
                  </a:lnTo>
                  <a:lnTo>
                    <a:pt x="89280" y="127918"/>
                  </a:lnTo>
                  <a:lnTo>
                    <a:pt x="124907" y="90088"/>
                  </a:lnTo>
                  <a:lnTo>
                    <a:pt x="165970" y="60608"/>
                  </a:lnTo>
                  <a:lnTo>
                    <a:pt x="211089" y="39955"/>
                  </a:lnTo>
                  <a:lnTo>
                    <a:pt x="258887" y="28604"/>
                  </a:lnTo>
                  <a:lnTo>
                    <a:pt x="307982" y="27032"/>
                  </a:lnTo>
                  <a:lnTo>
                    <a:pt x="356997" y="35716"/>
                  </a:lnTo>
                  <a:lnTo>
                    <a:pt x="315717" y="15248"/>
                  </a:lnTo>
                  <a:lnTo>
                    <a:pt x="272339" y="3416"/>
                  </a:lnTo>
                  <a:lnTo>
                    <a:pt x="22796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064370" y="2916427"/>
              <a:ext cx="202565" cy="365125"/>
            </a:xfrm>
            <a:custGeom>
              <a:avLst/>
              <a:gdLst/>
              <a:ahLst/>
              <a:cxnLst/>
              <a:rect l="l" t="t" r="r" b="b"/>
              <a:pathLst>
                <a:path w="202565" h="365125">
                  <a:moveTo>
                    <a:pt x="0" y="0"/>
                  </a:moveTo>
                  <a:lnTo>
                    <a:pt x="38927" y="21938"/>
                  </a:lnTo>
                  <a:lnTo>
                    <a:pt x="72255" y="50032"/>
                  </a:lnTo>
                  <a:lnTo>
                    <a:pt x="99643" y="83326"/>
                  </a:lnTo>
                  <a:lnTo>
                    <a:pt x="120749" y="120862"/>
                  </a:lnTo>
                  <a:lnTo>
                    <a:pt x="135234" y="161684"/>
                  </a:lnTo>
                  <a:lnTo>
                    <a:pt x="142757" y="204836"/>
                  </a:lnTo>
                  <a:lnTo>
                    <a:pt x="142976" y="249362"/>
                  </a:lnTo>
                  <a:lnTo>
                    <a:pt x="135551" y="294305"/>
                  </a:lnTo>
                  <a:lnTo>
                    <a:pt x="120142" y="338709"/>
                  </a:lnTo>
                  <a:lnTo>
                    <a:pt x="179704" y="365125"/>
                  </a:lnTo>
                  <a:lnTo>
                    <a:pt x="195081" y="320725"/>
                  </a:lnTo>
                  <a:lnTo>
                    <a:pt x="202488" y="275794"/>
                  </a:lnTo>
                  <a:lnTo>
                    <a:pt x="202263" y="231285"/>
                  </a:lnTo>
                  <a:lnTo>
                    <a:pt x="194745" y="188153"/>
                  </a:lnTo>
                  <a:lnTo>
                    <a:pt x="180271" y="147352"/>
                  </a:lnTo>
                  <a:lnTo>
                    <a:pt x="159178" y="109836"/>
                  </a:lnTo>
                  <a:lnTo>
                    <a:pt x="131803" y="76559"/>
                  </a:lnTo>
                  <a:lnTo>
                    <a:pt x="98486" y="48477"/>
                  </a:lnTo>
                  <a:lnTo>
                    <a:pt x="59562" y="2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736202" y="2896068"/>
              <a:ext cx="530860" cy="386080"/>
            </a:xfrm>
            <a:custGeom>
              <a:avLst/>
              <a:gdLst/>
              <a:ahLst/>
              <a:cxnLst/>
              <a:rect l="l" t="t" r="r" b="b"/>
              <a:pathLst>
                <a:path w="530859" h="386079">
                  <a:moveTo>
                    <a:pt x="356997" y="35726"/>
                  </a:moveTo>
                  <a:lnTo>
                    <a:pt x="307982" y="27042"/>
                  </a:lnTo>
                  <a:lnTo>
                    <a:pt x="258887" y="28614"/>
                  </a:lnTo>
                  <a:lnTo>
                    <a:pt x="211089" y="39964"/>
                  </a:lnTo>
                  <a:lnTo>
                    <a:pt x="165970" y="60618"/>
                  </a:lnTo>
                  <a:lnTo>
                    <a:pt x="124907" y="90098"/>
                  </a:lnTo>
                  <a:lnTo>
                    <a:pt x="89280" y="127928"/>
                  </a:lnTo>
                  <a:lnTo>
                    <a:pt x="118999" y="141136"/>
                  </a:lnTo>
                  <a:lnTo>
                    <a:pt x="25907" y="170981"/>
                  </a:lnTo>
                  <a:lnTo>
                    <a:pt x="0" y="88177"/>
                  </a:lnTo>
                  <a:lnTo>
                    <a:pt x="29845" y="101385"/>
                  </a:lnTo>
                  <a:lnTo>
                    <a:pt x="63791" y="65019"/>
                  </a:lnTo>
                  <a:lnTo>
                    <a:pt x="102661" y="36369"/>
                  </a:lnTo>
                  <a:lnTo>
                    <a:pt x="145234" y="15763"/>
                  </a:lnTo>
                  <a:lnTo>
                    <a:pt x="190291" y="3530"/>
                  </a:lnTo>
                  <a:lnTo>
                    <a:pt x="236612" y="0"/>
                  </a:lnTo>
                  <a:lnTo>
                    <a:pt x="282977" y="5499"/>
                  </a:lnTo>
                  <a:lnTo>
                    <a:pt x="328168" y="20359"/>
                  </a:lnTo>
                  <a:lnTo>
                    <a:pt x="387730" y="46902"/>
                  </a:lnTo>
                  <a:lnTo>
                    <a:pt x="426654" y="68836"/>
                  </a:lnTo>
                  <a:lnTo>
                    <a:pt x="459971" y="96918"/>
                  </a:lnTo>
                  <a:lnTo>
                    <a:pt x="487346" y="130195"/>
                  </a:lnTo>
                  <a:lnTo>
                    <a:pt x="508439" y="167711"/>
                  </a:lnTo>
                  <a:lnTo>
                    <a:pt x="522913" y="208512"/>
                  </a:lnTo>
                  <a:lnTo>
                    <a:pt x="530431" y="251645"/>
                  </a:lnTo>
                  <a:lnTo>
                    <a:pt x="530656" y="296153"/>
                  </a:lnTo>
                  <a:lnTo>
                    <a:pt x="523249" y="341085"/>
                  </a:lnTo>
                  <a:lnTo>
                    <a:pt x="507873" y="385484"/>
                  </a:lnTo>
                  <a:lnTo>
                    <a:pt x="448310" y="359068"/>
                  </a:lnTo>
                  <a:lnTo>
                    <a:pt x="463719" y="314664"/>
                  </a:lnTo>
                  <a:lnTo>
                    <a:pt x="471144" y="269721"/>
                  </a:lnTo>
                  <a:lnTo>
                    <a:pt x="470925" y="225196"/>
                  </a:lnTo>
                  <a:lnTo>
                    <a:pt x="463402" y="182043"/>
                  </a:lnTo>
                  <a:lnTo>
                    <a:pt x="448917" y="141221"/>
                  </a:lnTo>
                  <a:lnTo>
                    <a:pt x="427811" y="103685"/>
                  </a:lnTo>
                  <a:lnTo>
                    <a:pt x="400423" y="70392"/>
                  </a:lnTo>
                  <a:lnTo>
                    <a:pt x="367095" y="42297"/>
                  </a:lnTo>
                  <a:lnTo>
                    <a:pt x="328168" y="20359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333491" y="6092748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ROBOT_UPSTART</a:t>
            </a:r>
            <a:r>
              <a:rPr dirty="0" spc="-120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55"/>
              <a:t>UDEV</a:t>
            </a:r>
            <a:r>
              <a:rPr dirty="0" spc="-90"/>
              <a:t> </a:t>
            </a:r>
            <a:r>
              <a:rPr dirty="0" spc="-590"/>
              <a:t>RULES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3967" y="801750"/>
            <a:ext cx="1178941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intended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 clearpath,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robot_upstart</a:t>
            </a:r>
            <a:r>
              <a:rPr dirty="0" sz="16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myself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endParaRPr sz="16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service 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service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starting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utari10_jackal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extension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1600" spc="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issues.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Looked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both.</a:t>
            </a:r>
            <a:endParaRPr sz="1600">
              <a:latin typeface="Carlito"/>
              <a:cs typeface="Carlito"/>
            </a:endParaRPr>
          </a:p>
          <a:p>
            <a:pPr lvl="2" marL="1213485" marR="17462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therefore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joint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joint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base.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40">
                <a:solidFill>
                  <a:srgbClr val="FFFFFF"/>
                </a:solidFill>
                <a:latin typeface="Trebuchet MS"/>
                <a:cs typeface="Trebuchet MS"/>
              </a:rPr>
              <a:t>TF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odels</a:t>
            </a:r>
            <a:endParaRPr sz="16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together.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linked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file,</a:t>
            </a:r>
            <a:r>
              <a:rPr dirty="0" sz="1600" spc="2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together,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reflect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new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can’t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predefined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dirty="0" sz="1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supplied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creators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assume that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individual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robots</a:t>
            </a:r>
            <a:r>
              <a:rPr dirty="0" sz="16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standalone,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loads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“robot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description”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topic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overrides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endParaRPr sz="1600">
              <a:latin typeface="Trebuchet MS"/>
              <a:cs typeface="Trebuchet MS"/>
            </a:endParaRPr>
          </a:p>
          <a:p>
            <a:pPr lvl="1" marL="756285" marR="4445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Assistant</a:t>
            </a:r>
            <a:r>
              <a:rPr dirty="0" sz="1600" spc="2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proper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config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 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moveit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joint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jackal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differential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wheel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system.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 arm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 needs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load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controllers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model.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103962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392670" algn="l"/>
              </a:tabLst>
            </a:pPr>
            <a:r>
              <a:rPr dirty="0" spc="-540"/>
              <a:t>REVAMPING</a:t>
            </a:r>
            <a:r>
              <a:rPr dirty="0" spc="-100"/>
              <a:t> </a:t>
            </a:r>
            <a:r>
              <a:rPr dirty="0" spc="-630"/>
              <a:t>ROBOT</a:t>
            </a:r>
            <a:r>
              <a:rPr dirty="0" spc="-85"/>
              <a:t> </a:t>
            </a:r>
            <a:r>
              <a:rPr dirty="0" spc="-515"/>
              <a:t>PERSONALITY</a:t>
            </a:r>
            <a:r>
              <a:rPr dirty="0" spc="-110"/>
              <a:t> </a:t>
            </a:r>
            <a:r>
              <a:rPr dirty="0" spc="-575"/>
              <a:t>AND</a:t>
            </a:r>
            <a:r>
              <a:rPr dirty="0"/>
              <a:t>	</a:t>
            </a:r>
            <a:r>
              <a:rPr dirty="0" spc="-495"/>
              <a:t>RHINO</a:t>
            </a:r>
            <a:r>
              <a:rPr dirty="0" spc="-85"/>
              <a:t> </a:t>
            </a:r>
            <a:r>
              <a:rPr dirty="0" spc="-585"/>
              <a:t>CONTEXT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90701" y="811148"/>
            <a:ext cx="1003427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sound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similar,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name: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J.A.C.K.S.O.N.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 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Assisted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voice-Controlled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kinematic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 -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Neural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Networks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relegate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"wheels"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"arm"</a:t>
            </a:r>
            <a:endParaRPr sz="1600">
              <a:latin typeface="Carlito"/>
              <a:cs typeface="Carlito"/>
            </a:endParaRPr>
          </a:p>
          <a:p>
            <a:pPr marL="299085" marR="139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distinct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misidentified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analyzing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user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Rewrote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Context: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angle.</a:t>
            </a:r>
            <a:endParaRPr sz="1600">
              <a:latin typeface="Carlito"/>
              <a:cs typeface="Carlito"/>
            </a:endParaRPr>
          </a:p>
          <a:p>
            <a:pPr lvl="1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centimeter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degree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angle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direction.</a:t>
            </a:r>
            <a:endParaRPr sz="1600">
              <a:latin typeface="Carlito"/>
              <a:cs typeface="Carlito"/>
            </a:endParaRPr>
          </a:p>
          <a:p>
            <a:pPr lvl="1" marL="1213485" marR="46164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Acceptable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down,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right,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forward,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forward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600">
              <a:latin typeface="Carlito"/>
              <a:cs typeface="Carlito"/>
            </a:endParaRPr>
          </a:p>
          <a:p>
            <a:pPr lvl="1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Turning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close.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finding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bottle.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general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information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Jackson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benefit,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info,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info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1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4244" y="701040"/>
              <a:ext cx="6845808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73679" y="740663"/>
              <a:ext cx="6731634" cy="5377180"/>
            </a:xfrm>
            <a:custGeom>
              <a:avLst/>
              <a:gdLst/>
              <a:ahLst/>
              <a:cxnLst/>
              <a:rect l="l" t="t" r="r" b="b"/>
              <a:pathLst>
                <a:path w="6731634" h="5377180">
                  <a:moveTo>
                    <a:pt x="6731508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6731508" y="5376672"/>
                  </a:lnTo>
                  <a:lnTo>
                    <a:pt x="673150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15"/>
              <a:t>IMPLEMENTING</a:t>
            </a:r>
            <a:r>
              <a:rPr dirty="0" spc="-75"/>
              <a:t> </a:t>
            </a:r>
            <a:r>
              <a:rPr dirty="0" spc="-585"/>
              <a:t>ZED</a:t>
            </a:r>
            <a:r>
              <a:rPr dirty="0" spc="-90"/>
              <a:t> </a:t>
            </a:r>
            <a:r>
              <a:rPr dirty="0" spc="-530"/>
              <a:t>PYTHON</a:t>
            </a:r>
            <a:r>
              <a:rPr dirty="0" spc="-85"/>
              <a:t> </a:t>
            </a:r>
            <a:r>
              <a:rPr dirty="0" spc="-385"/>
              <a:t>API</a:t>
            </a:r>
            <a:r>
              <a:rPr dirty="0" spc="-85"/>
              <a:t> </a:t>
            </a:r>
            <a:r>
              <a:rPr dirty="0" spc="-459"/>
              <a:t>INTO</a:t>
            </a:r>
            <a:r>
              <a:rPr dirty="0" spc="-75"/>
              <a:t> </a:t>
            </a:r>
            <a:r>
              <a:rPr dirty="0" spc="-350"/>
              <a:t>INITIAL</a:t>
            </a:r>
            <a:r>
              <a:rPr dirty="0" spc="-70"/>
              <a:t> </a:t>
            </a:r>
            <a:r>
              <a:rPr dirty="0" spc="-434"/>
              <a:t>SCRIPT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044698" y="852931"/>
            <a:ext cx="631063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032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calculation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inaccurate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sometimes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gather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 depth.</a:t>
            </a:r>
            <a:endParaRPr sz="1600">
              <a:latin typeface="Carlito"/>
              <a:cs typeface="Carlito"/>
            </a:endParaRPr>
          </a:p>
          <a:p>
            <a:pPr marL="299085" marR="1473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visualizing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discover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facts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about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sensing:</a:t>
            </a:r>
            <a:endParaRPr sz="1600">
              <a:latin typeface="Carlito"/>
              <a:cs typeface="Carlito"/>
            </a:endParaRPr>
          </a:p>
          <a:p>
            <a:pPr lvl="1" marL="812800" marR="74295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indeed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drawn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center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box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design.</a:t>
            </a:r>
            <a:endParaRPr sz="1600">
              <a:latin typeface="Carlito"/>
              <a:cs typeface="Carlito"/>
            </a:endParaRPr>
          </a:p>
          <a:p>
            <a:pPr lvl="1" marL="812800" marR="5080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bottle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visualizing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RViz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demonstrates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detected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edge.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opaque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transparent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therefore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disparity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conflates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background.</a:t>
            </a:r>
            <a:endParaRPr sz="1600">
              <a:latin typeface="Carlito"/>
              <a:cs typeface="Carlito"/>
            </a:endParaRPr>
          </a:p>
          <a:p>
            <a:pPr lvl="1" marL="812800" marR="45656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dot's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actually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behind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reached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Stereolabs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assistance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sensing.</a:t>
            </a:r>
            <a:endParaRPr sz="1600">
              <a:latin typeface="Carlito"/>
              <a:cs typeface="Carlito"/>
            </a:endParaRPr>
          </a:p>
          <a:p>
            <a:pPr marL="12700" marR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suggested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scene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rectangular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uniform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struggles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surfaces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performs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uneven,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“natural”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terrain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bad fit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supposed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assistant.</a:t>
            </a:r>
            <a:r>
              <a:rPr dirty="0" sz="1600" spc="2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sense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was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primarily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manufactured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outdoor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expeditions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rough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terrain.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2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195" y="701040"/>
              <a:ext cx="8240268" cy="549554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08632" y="740663"/>
              <a:ext cx="8126095" cy="5382895"/>
            </a:xfrm>
            <a:custGeom>
              <a:avLst/>
              <a:gdLst/>
              <a:ahLst/>
              <a:cxnLst/>
              <a:rect l="l" t="t" r="r" b="b"/>
              <a:pathLst>
                <a:path w="8126095" h="5382895">
                  <a:moveTo>
                    <a:pt x="8125968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8125968" y="5382767"/>
                  </a:lnTo>
                  <a:lnTo>
                    <a:pt x="812596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85763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20"/>
              <a:t>FIXING</a:t>
            </a:r>
            <a:r>
              <a:rPr dirty="0" spc="-65"/>
              <a:t> </a:t>
            </a:r>
            <a:r>
              <a:rPr dirty="0" spc="-585"/>
              <a:t>ZED</a:t>
            </a:r>
            <a:r>
              <a:rPr dirty="0" spc="-85"/>
              <a:t> </a:t>
            </a:r>
            <a:r>
              <a:rPr dirty="0" spc="-530"/>
              <a:t>PYTHON</a:t>
            </a:r>
            <a:r>
              <a:rPr dirty="0" spc="-110"/>
              <a:t> </a:t>
            </a:r>
            <a:r>
              <a:rPr dirty="0" spc="-385"/>
              <a:t>API</a:t>
            </a:r>
            <a:r>
              <a:rPr dirty="0" spc="-75"/>
              <a:t> </a:t>
            </a:r>
            <a:r>
              <a:rPr dirty="0" spc="-470"/>
              <a:t>&amp;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80"/>
              <a:t> </a:t>
            </a:r>
            <a:r>
              <a:rPr dirty="0" spc="-540"/>
              <a:t>DETECTION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117851" y="764286"/>
            <a:ext cx="7868284" cy="5390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marked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Detection:</a:t>
            </a:r>
            <a:endParaRPr sz="1600">
              <a:latin typeface="Carlito"/>
              <a:cs typeface="Carlito"/>
            </a:endParaRPr>
          </a:p>
          <a:p>
            <a:pPr lvl="1" marL="756285" marR="2476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ULTRA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reduces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memory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"gaps"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readings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lower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resolution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purposes,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preferable.</a:t>
            </a:r>
            <a:endParaRPr sz="1600">
              <a:latin typeface="Carlito"/>
              <a:cs typeface="Carlito"/>
            </a:endParaRPr>
          </a:p>
          <a:p>
            <a:pPr lvl="1" marL="756285" marR="8001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intervals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increased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gaps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cloud. Accuracy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scene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elements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impact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readings,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including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limited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Large,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flat,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geometric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shapes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sources 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reflections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Transparent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translucent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1" marL="756285" marR="3302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result,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areas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algorithm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calculate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Increasing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interval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lower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irregularities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accepted,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map.</a:t>
            </a:r>
            <a:endParaRPr sz="1600">
              <a:latin typeface="Carlito"/>
              <a:cs typeface="Carlito"/>
            </a:endParaRPr>
          </a:p>
          <a:p>
            <a:pPr marL="299085" marR="1098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performance,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continuous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called,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memory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usage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overall.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3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NEW</a:t>
            </a:r>
            <a:r>
              <a:rPr dirty="0" spc="-85"/>
              <a:t> </a:t>
            </a:r>
            <a:r>
              <a:rPr dirty="0" spc="-610"/>
              <a:t>PROGRAM</a:t>
            </a:r>
            <a:r>
              <a:rPr dirty="0" spc="-85"/>
              <a:t> </a:t>
            </a:r>
            <a:r>
              <a:rPr dirty="0" spc="-560"/>
              <a:t>STRUCTURE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73709" y="801750"/>
            <a:ext cx="1074039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3401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growing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complexity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program,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located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modules.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structure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itself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impact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readability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follows: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zedcam.py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00C4BA"/>
                </a:solidFill>
                <a:latin typeface="Carlito"/>
                <a:cs typeface="Carlito"/>
              </a:rPr>
              <a:t>ZedCam</a:t>
            </a:r>
            <a:r>
              <a:rPr dirty="0" sz="1600" spc="-3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loop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yolodetect.py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 b="1">
                <a:solidFill>
                  <a:srgbClr val="00C4BA"/>
                </a:solidFill>
                <a:latin typeface="Carlito"/>
                <a:cs typeface="Carlito"/>
              </a:rPr>
              <a:t>Yolo_Obj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YOLOv5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zedcam.py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uses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robotmove.py</a:t>
            </a:r>
            <a:endParaRPr sz="16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RobotMove</a:t>
            </a:r>
            <a:r>
              <a:rPr dirty="0" sz="1600" spc="-35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moveit_commander</a:t>
            </a:r>
            <a:r>
              <a:rPr dirty="0" sz="1600" spc="1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 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methods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specifying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sending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picovoicer.py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PicoVoicer</a:t>
            </a:r>
            <a:r>
              <a:rPr dirty="0" sz="1600" spc="-4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performing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RobotMove</a:t>
            </a:r>
            <a:r>
              <a:rPr dirty="0" sz="1600" spc="-3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depending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voiceline.py</a:t>
            </a:r>
            <a:endParaRPr sz="1600">
              <a:latin typeface="Carlito"/>
              <a:cs typeface="Carlito"/>
            </a:endParaRPr>
          </a:p>
          <a:p>
            <a:pPr lvl="2" marL="1213485" marR="12382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VoiceLine</a:t>
            </a:r>
            <a:r>
              <a:rPr dirty="0" sz="1600" spc="-5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playing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ros_voicer.py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picovoicer.py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played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ros_voicer.py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together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PicoVoicer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.audio_processing()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ZedCam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.camloop()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threads,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starts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that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 commands.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4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701040"/>
              <a:ext cx="8988552" cy="53126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63267" y="740663"/>
              <a:ext cx="8874760" cy="5200015"/>
            </a:xfrm>
            <a:custGeom>
              <a:avLst/>
              <a:gdLst/>
              <a:ahLst/>
              <a:cxnLst/>
              <a:rect l="l" t="t" r="r" b="b"/>
              <a:pathLst>
                <a:path w="8874760" h="5200015">
                  <a:moveTo>
                    <a:pt x="8874252" y="0"/>
                  </a:moveTo>
                  <a:lnTo>
                    <a:pt x="0" y="0"/>
                  </a:lnTo>
                  <a:lnTo>
                    <a:pt x="0" y="5199888"/>
                  </a:lnTo>
                  <a:lnTo>
                    <a:pt x="8874252" y="5199888"/>
                  </a:lnTo>
                  <a:lnTo>
                    <a:pt x="887425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420"/>
              <a:t>FIXING</a:t>
            </a:r>
            <a:r>
              <a:rPr dirty="0" spc="-65"/>
              <a:t> </a:t>
            </a:r>
            <a:r>
              <a:rPr dirty="0" spc="-565"/>
              <a:t>LAUNCH</a:t>
            </a:r>
            <a:r>
              <a:rPr dirty="0" spc="-80"/>
              <a:t> </a:t>
            </a:r>
            <a:r>
              <a:rPr dirty="0" spc="-475"/>
              <a:t>FILES</a:t>
            </a:r>
            <a:r>
              <a:rPr dirty="0" spc="-70"/>
              <a:t> </a:t>
            </a:r>
            <a:r>
              <a:rPr dirty="0" spc="-610"/>
              <a:t>FOR</a:t>
            </a:r>
            <a:r>
              <a:rPr dirty="0" spc="-90"/>
              <a:t> </a:t>
            </a:r>
            <a:r>
              <a:rPr dirty="0" spc="-395"/>
              <a:t>UTARI10-</a:t>
            </a:r>
            <a:r>
              <a:rPr dirty="0" spc="-555"/>
              <a:t>JACKAL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844420" y="801750"/>
            <a:ext cx="860044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4290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problems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namespaces</a:t>
            </a:r>
            <a:endParaRPr sz="1600">
              <a:latin typeface="Carlito"/>
              <a:cs typeface="Carlito"/>
            </a:endParaRPr>
          </a:p>
          <a:p>
            <a:pPr lvl="1" marL="756285" marR="2381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node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receive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joints,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/joint_states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(usually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arm's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completely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altogether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namespace)</a:t>
            </a:r>
            <a:endParaRPr sz="1600">
              <a:latin typeface="Carlito"/>
              <a:cs typeface="Carlito"/>
            </a:endParaRPr>
          </a:p>
          <a:p>
            <a:pPr lvl="1" marL="756285" marR="36576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from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creating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done,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instantiated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single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robot_state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combined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publishes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all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routes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6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/joint_states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configured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rviz 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pieces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interested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showing:</a:t>
            </a:r>
            <a:endParaRPr sz="1600">
              <a:latin typeface="Carlito"/>
              <a:cs typeface="Carlito"/>
            </a:endParaRPr>
          </a:p>
          <a:p>
            <a:pPr lvl="2" marL="1213485" marR="2032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MotionPlanner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display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visible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interactive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marker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present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odometer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/odom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receive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robot's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orientation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space</a:t>
            </a:r>
            <a:endParaRPr sz="1600">
              <a:latin typeface="Carlito"/>
              <a:cs typeface="Carlito"/>
            </a:endParaRPr>
          </a:p>
          <a:p>
            <a:pPr lvl="2" marL="1213485" marR="20256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 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avoiding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collisions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body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including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mounts.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7523" y="772668"/>
              <a:ext cx="793242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346960" y="812291"/>
              <a:ext cx="7818120" cy="5377180"/>
            </a:xfrm>
            <a:custGeom>
              <a:avLst/>
              <a:gdLst/>
              <a:ahLst/>
              <a:cxnLst/>
              <a:rect l="l" t="t" r="r" b="b"/>
              <a:pathLst>
                <a:path w="7818120" h="5377180">
                  <a:moveTo>
                    <a:pt x="781812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7818120" y="5376672"/>
                  </a:lnTo>
                  <a:lnTo>
                    <a:pt x="78181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75"/>
              <a:t>DEBUGGING</a:t>
            </a:r>
            <a:r>
              <a:rPr dirty="0" spc="-95"/>
              <a:t> </a:t>
            </a:r>
            <a:r>
              <a:rPr dirty="0" spc="-434"/>
              <a:t>SCRIPT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492501" y="873379"/>
            <a:ext cx="757237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course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fix.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robotmove.py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messages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endParaRPr sz="1600">
              <a:latin typeface="Carlito"/>
              <a:cs typeface="Carlito"/>
            </a:endParaRPr>
          </a:p>
          <a:p>
            <a:pPr lvl="2" marL="1213485" marR="6731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moveit_commander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objects,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built-in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it's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built-in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constraints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ability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singularities</a:t>
            </a:r>
            <a:endParaRPr sz="1600">
              <a:latin typeface="Carlito"/>
              <a:cs typeface="Carlito"/>
            </a:endParaRPr>
          </a:p>
          <a:p>
            <a:pPr lvl="2" marL="1213485" marR="53149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'duration'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additional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argument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message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publisher function</a:t>
            </a:r>
            <a:endParaRPr sz="16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(like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detection)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commands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 coordinates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absolute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 coordinates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Additional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statements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ros_voicer.py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initialization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picovoicer.py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integer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strings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floating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numbers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inputs,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centimeters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meters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slots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intents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array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pvrecorder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index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always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6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924" y="891539"/>
              <a:ext cx="5547360" cy="50703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1735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60">
                <a:solidFill>
                  <a:srgbClr val="00AFEF"/>
                </a:solidFill>
              </a:rPr>
              <a:t> </a:t>
            </a:r>
            <a:r>
              <a:rPr dirty="0" sz="6600" spc="-490">
                <a:solidFill>
                  <a:srgbClr val="00AFEF"/>
                </a:solidFill>
              </a:rPr>
              <a:t>FIVE-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245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22859" y="1835023"/>
            <a:ext cx="6315075" cy="39706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8800" spc="-1225" b="1">
                <a:solidFill>
                  <a:srgbClr val="FFFFFF"/>
                </a:solidFill>
                <a:latin typeface="Liberation Sans Narrow"/>
                <a:cs typeface="Liberation Sans Narrow"/>
              </a:rPr>
              <a:t>COMPLETED </a:t>
            </a:r>
            <a:r>
              <a:rPr dirty="0" sz="8800" spc="-1160" b="1">
                <a:solidFill>
                  <a:srgbClr val="FFFFFF"/>
                </a:solidFill>
                <a:latin typeface="Liberation Sans Narrow"/>
                <a:cs typeface="Liberation Sans Narrow"/>
              </a:rPr>
              <a:t>PLATFORM</a:t>
            </a:r>
            <a:r>
              <a:rPr dirty="0" sz="8800" spc="-1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315" b="1">
                <a:solidFill>
                  <a:srgbClr val="FFFFFF"/>
                </a:solidFill>
                <a:latin typeface="Liberation Sans Narrow"/>
                <a:cs typeface="Liberation Sans Narrow"/>
              </a:rPr>
              <a:t>DEMO</a:t>
            </a:r>
            <a:endParaRPr sz="8800">
              <a:latin typeface="Liberation Sans Narrow"/>
              <a:cs typeface="Liberation Sans Narrow"/>
            </a:endParaRPr>
          </a:p>
          <a:p>
            <a:pPr algn="ctr" marR="144145">
              <a:lnSpc>
                <a:spcPct val="100000"/>
              </a:lnSpc>
              <a:spcBef>
                <a:spcPts val="4185"/>
              </a:spcBef>
            </a:pPr>
            <a:r>
              <a:rPr dirty="0" sz="48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11/26/23</a:t>
            </a:r>
            <a:r>
              <a:rPr dirty="0" sz="4800" spc="-18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6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00" b="1">
                <a:solidFill>
                  <a:srgbClr val="00AFEF"/>
                </a:solidFill>
                <a:latin typeface="Liberation Sans Narrow"/>
                <a:cs typeface="Liberation Sans Narrow"/>
              </a:rPr>
              <a:t>12/2/23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9526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7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ROS_VOICER</a:t>
            </a:r>
            <a:r>
              <a:rPr dirty="0" spc="-75"/>
              <a:t> </a:t>
            </a:r>
            <a:r>
              <a:rPr dirty="0" spc="-625"/>
              <a:t>PACKAGE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295400" y="739140"/>
            <a:ext cx="10718800" cy="5986780"/>
            <a:chOff x="1295400" y="739140"/>
            <a:chExt cx="10718800" cy="59867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739140"/>
              <a:ext cx="9602723" cy="538581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9526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43180">
              <a:lnSpc>
                <a:spcPts val="1580"/>
              </a:lnSpc>
            </a:pPr>
            <a:r>
              <a:rPr dirty="0" spc="-25"/>
              <a:t>13</a:t>
            </a:r>
          </a:p>
          <a:p>
            <a:pPr algn="r" marR="43180">
              <a:lnSpc>
                <a:spcPct val="100000"/>
              </a:lnSpc>
            </a:pPr>
            <a:r>
              <a:rPr dirty="0" spc="-50"/>
              <a:t>8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ROS_VOICER</a:t>
            </a:r>
            <a:r>
              <a:rPr dirty="0" spc="-80"/>
              <a:t> </a:t>
            </a:r>
            <a:r>
              <a:rPr dirty="0" spc="-625"/>
              <a:t>PACKAGE</a:t>
            </a:r>
            <a:r>
              <a:rPr dirty="0" spc="-85"/>
              <a:t> </a:t>
            </a:r>
            <a:r>
              <a:rPr dirty="0" spc="-630"/>
              <a:t>DEMO</a:t>
            </a:r>
            <a:r>
              <a:rPr dirty="0" spc="-75"/>
              <a:t> </a:t>
            </a:r>
            <a:r>
              <a:rPr dirty="0" spc="-50"/>
              <a:t>2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389888" y="941832"/>
            <a:ext cx="10624185" cy="5783580"/>
            <a:chOff x="1389888" y="941832"/>
            <a:chExt cx="10624185" cy="57835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888" y="941832"/>
              <a:ext cx="9413748" cy="497433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9526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446519" y="687323"/>
              <a:ext cx="3985260" cy="5463540"/>
            </a:xfrm>
            <a:custGeom>
              <a:avLst/>
              <a:gdLst/>
              <a:ahLst/>
              <a:cxnLst/>
              <a:rect l="l" t="t" r="r" b="b"/>
              <a:pathLst>
                <a:path w="3985259" h="5463540">
                  <a:moveTo>
                    <a:pt x="3985260" y="0"/>
                  </a:moveTo>
                  <a:lnTo>
                    <a:pt x="0" y="0"/>
                  </a:lnTo>
                  <a:lnTo>
                    <a:pt x="0" y="5463540"/>
                  </a:lnTo>
                  <a:lnTo>
                    <a:pt x="3985260" y="5463540"/>
                  </a:lnTo>
                  <a:lnTo>
                    <a:pt x="398526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446519" y="687323"/>
              <a:ext cx="3985260" cy="5463540"/>
            </a:xfrm>
            <a:custGeom>
              <a:avLst/>
              <a:gdLst/>
              <a:ahLst/>
              <a:cxnLst/>
              <a:rect l="l" t="t" r="r" b="b"/>
              <a:pathLst>
                <a:path w="3985259" h="5463540">
                  <a:moveTo>
                    <a:pt x="0" y="5463540"/>
                  </a:moveTo>
                  <a:lnTo>
                    <a:pt x="3985260" y="5463540"/>
                  </a:lnTo>
                  <a:lnTo>
                    <a:pt x="3985260" y="0"/>
                  </a:lnTo>
                  <a:lnTo>
                    <a:pt x="0" y="0"/>
                  </a:lnTo>
                  <a:lnTo>
                    <a:pt x="0" y="5463540"/>
                  </a:lnTo>
                  <a:close/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526783" y="724280"/>
            <a:ext cx="13119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215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25">
                <a:solidFill>
                  <a:srgbClr val="4EC8AF"/>
                </a:solidFill>
                <a:latin typeface="Carlito"/>
                <a:cs typeface="Carlito"/>
              </a:rPr>
              <a:t>sys</a:t>
            </a:r>
            <a:r>
              <a:rPr dirty="0" sz="9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rospy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faulthandler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26783" y="1410080"/>
            <a:ext cx="3497579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051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faulthandler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enable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rospy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init_node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'foo'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114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anonymous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roscpp_initialize(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sys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argv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group_name</a:t>
            </a:r>
            <a:r>
              <a:rPr dirty="0" sz="9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20">
                <a:solidFill>
                  <a:srgbClr val="CE9178"/>
                </a:solidFill>
                <a:latin typeface="Carlito"/>
                <a:cs typeface="Carlito"/>
              </a:rPr>
              <a:t>'arm'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MoveGroupCommander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group_name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26783" y="2233421"/>
            <a:ext cx="3611879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4538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gripper 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move_group2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group2_name</a:t>
            </a:r>
            <a:r>
              <a:rPr dirty="0" sz="9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'gripper'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MoveGroupCommander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group2_name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.set_max_velocity_scaling_factor(</a:t>
            </a:r>
            <a:r>
              <a:rPr dirty="0" sz="900" spc="-10">
                <a:solidFill>
                  <a:srgbClr val="B5CEA8"/>
                </a:solidFill>
                <a:latin typeface="Carlito"/>
                <a:cs typeface="Carlito"/>
              </a:rPr>
              <a:t>1.0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.set_max_velocity_scaling_factor(</a:t>
            </a:r>
            <a:r>
              <a:rPr dirty="0" sz="900" spc="-10">
                <a:solidFill>
                  <a:srgbClr val="B5CEA8"/>
                </a:solidFill>
                <a:latin typeface="Carlito"/>
                <a:cs typeface="Carlito"/>
              </a:rPr>
              <a:t>1.0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418465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joint_angles</a:t>
            </a:r>
            <a:r>
              <a:rPr dirty="0" sz="9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desired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joint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 angles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.set_joint_value_target(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joint_angles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26783" y="3467557"/>
            <a:ext cx="36715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named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target</a:t>
            </a:r>
            <a:r>
              <a:rPr dirty="0" sz="900" spc="-20">
                <a:solidFill>
                  <a:srgbClr val="6A9954"/>
                </a:solidFill>
                <a:latin typeface="Carlito"/>
                <a:cs typeface="Carlito"/>
              </a:rPr>
              <a:t> state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</a:t>
            </a:r>
            <a:r>
              <a:rPr dirty="0" sz="9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"Vertical"</a:t>
            </a:r>
            <a:r>
              <a:rPr dirty="0" sz="900" spc="-1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name</a:t>
            </a:r>
            <a:r>
              <a:rPr dirty="0" sz="9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of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desired</a:t>
            </a:r>
            <a:r>
              <a:rPr dirty="0" sz="9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preset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state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"moving</a:t>
            </a:r>
            <a:r>
              <a:rPr dirty="0" sz="900" spc="3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to</a:t>
            </a:r>
            <a:r>
              <a:rPr dirty="0" sz="900" spc="-1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pose</a:t>
            </a:r>
            <a:r>
              <a:rPr dirty="0" sz="900" spc="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3..."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206883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26783" y="4428235"/>
            <a:ext cx="234632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"Open"</a:t>
            </a:r>
            <a:r>
              <a:rPr dirty="0" sz="900" spc="50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"Opening</a:t>
            </a:r>
            <a:r>
              <a:rPr dirty="0" sz="900" spc="8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Gripper..."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6858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6783" y="5388609"/>
            <a:ext cx="234632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"Close"</a:t>
            </a:r>
            <a:r>
              <a:rPr dirty="0" sz="900" spc="50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"Closing</a:t>
            </a:r>
            <a:r>
              <a:rPr dirty="0" sz="900" spc="8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Gripper..."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6858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6492" y="711708"/>
            <a:ext cx="5855335" cy="5447030"/>
            <a:chOff x="126492" y="711708"/>
            <a:chExt cx="5855335" cy="544703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711708"/>
              <a:ext cx="5855208" cy="544677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85927" y="751332"/>
              <a:ext cx="5741035" cy="5334000"/>
            </a:xfrm>
            <a:custGeom>
              <a:avLst/>
              <a:gdLst/>
              <a:ahLst/>
              <a:cxnLst/>
              <a:rect l="l" t="t" r="r" b="b"/>
              <a:pathLst>
                <a:path w="5741035" h="5334000">
                  <a:moveTo>
                    <a:pt x="5740908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5740908" y="5334000"/>
                  </a:lnTo>
                  <a:lnTo>
                    <a:pt x="574090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127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05"/>
              <a:t>MOVEIT_COMMANDER</a:t>
            </a:r>
            <a:r>
              <a:rPr dirty="0" sz="4800" spc="-75"/>
              <a:t> </a:t>
            </a:r>
            <a:r>
              <a:rPr dirty="0" sz="4800" spc="-585"/>
              <a:t>TEST</a:t>
            </a:r>
            <a:r>
              <a:rPr dirty="0" sz="4800" spc="-60"/>
              <a:t> </a:t>
            </a:r>
            <a:r>
              <a:rPr dirty="0" sz="4800" spc="-500"/>
              <a:t>SCRIPT</a:t>
            </a:r>
            <a:endParaRPr sz="4800"/>
          </a:p>
        </p:txBody>
      </p:sp>
      <p:sp>
        <p:nvSpPr>
          <p:cNvPr id="15" name="object 15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marR="5143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With</a:t>
            </a:r>
            <a:r>
              <a:rPr dirty="0" sz="2400" spc="-15"/>
              <a:t> </a:t>
            </a:r>
            <a:r>
              <a:rPr dirty="0" sz="2400" spc="-10"/>
              <a:t>moveit_commander</a:t>
            </a:r>
            <a:r>
              <a:rPr dirty="0" sz="2400" spc="-30"/>
              <a:t> </a:t>
            </a:r>
            <a:r>
              <a:rPr dirty="0" sz="2400"/>
              <a:t>I</a:t>
            </a:r>
            <a:r>
              <a:rPr dirty="0" sz="2400" spc="-20"/>
              <a:t> </a:t>
            </a:r>
            <a:r>
              <a:rPr dirty="0" sz="2400"/>
              <a:t>was</a:t>
            </a:r>
            <a:r>
              <a:rPr dirty="0" sz="2400" spc="-30"/>
              <a:t> </a:t>
            </a:r>
            <a:r>
              <a:rPr dirty="0" sz="2400"/>
              <a:t>able</a:t>
            </a:r>
            <a:r>
              <a:rPr dirty="0" sz="2400" spc="-5"/>
              <a:t> </a:t>
            </a:r>
            <a:r>
              <a:rPr dirty="0" sz="2400" spc="-25"/>
              <a:t>to </a:t>
            </a:r>
            <a:r>
              <a:rPr dirty="0" sz="2400"/>
              <a:t>publish</a:t>
            </a:r>
            <a:r>
              <a:rPr dirty="0" sz="2400" spc="-70"/>
              <a:t> </a:t>
            </a:r>
            <a:r>
              <a:rPr dirty="0" sz="2400"/>
              <a:t>joint</a:t>
            </a:r>
            <a:r>
              <a:rPr dirty="0" sz="2400" spc="-70"/>
              <a:t> </a:t>
            </a:r>
            <a:r>
              <a:rPr dirty="0" sz="2400" spc="-10"/>
              <a:t>states</a:t>
            </a:r>
            <a:r>
              <a:rPr dirty="0" sz="2400" spc="-80"/>
              <a:t> </a:t>
            </a:r>
            <a:r>
              <a:rPr dirty="0" sz="2400"/>
              <a:t>directly</a:t>
            </a:r>
            <a:r>
              <a:rPr dirty="0" sz="2400" spc="-90"/>
              <a:t> </a:t>
            </a:r>
            <a:r>
              <a:rPr dirty="0" sz="2400"/>
              <a:t>to</a:t>
            </a:r>
            <a:r>
              <a:rPr dirty="0" sz="2400" spc="-75"/>
              <a:t> </a:t>
            </a:r>
            <a:r>
              <a:rPr dirty="0" sz="2400"/>
              <a:t>the</a:t>
            </a:r>
            <a:r>
              <a:rPr dirty="0" sz="2400" spc="-65"/>
              <a:t> </a:t>
            </a:r>
            <a:r>
              <a:rPr dirty="0" sz="2400"/>
              <a:t>robot</a:t>
            </a:r>
            <a:r>
              <a:rPr dirty="0" sz="2400" spc="-70"/>
              <a:t> </a:t>
            </a:r>
            <a:r>
              <a:rPr dirty="0" sz="2400" spc="250">
                <a:latin typeface="Trebuchet MS"/>
                <a:cs typeface="Trebuchet MS"/>
              </a:rPr>
              <a:t>– </a:t>
            </a:r>
            <a:r>
              <a:rPr dirty="0" sz="2400"/>
              <a:t>makes</a:t>
            </a:r>
            <a:r>
              <a:rPr dirty="0" sz="2400" spc="-60"/>
              <a:t> </a:t>
            </a:r>
            <a:r>
              <a:rPr dirty="0" sz="2400"/>
              <a:t>things</a:t>
            </a:r>
            <a:r>
              <a:rPr dirty="0" sz="2400" spc="-25"/>
              <a:t> </a:t>
            </a:r>
            <a:r>
              <a:rPr dirty="0" sz="2400"/>
              <a:t>a</a:t>
            </a:r>
            <a:r>
              <a:rPr dirty="0" sz="2400" spc="-35"/>
              <a:t> </a:t>
            </a:r>
            <a:r>
              <a:rPr dirty="0" sz="2400"/>
              <a:t>lot</a:t>
            </a:r>
            <a:r>
              <a:rPr dirty="0" sz="2400" spc="-50"/>
              <a:t> </a:t>
            </a:r>
            <a:r>
              <a:rPr dirty="0" sz="2400"/>
              <a:t>easier</a:t>
            </a:r>
            <a:r>
              <a:rPr dirty="0" sz="2400" spc="-40"/>
              <a:t> </a:t>
            </a:r>
            <a:r>
              <a:rPr dirty="0" sz="2400"/>
              <a:t>than</a:t>
            </a:r>
            <a:r>
              <a:rPr dirty="0" sz="2400" spc="-30"/>
              <a:t> </a:t>
            </a:r>
            <a:r>
              <a:rPr dirty="0" sz="2400"/>
              <a:t>the</a:t>
            </a:r>
            <a:r>
              <a:rPr dirty="0" sz="2400" spc="-30"/>
              <a:t> </a:t>
            </a:r>
            <a:r>
              <a:rPr dirty="0" sz="2400" spc="-10"/>
              <a:t>action clients</a:t>
            </a:r>
            <a:endParaRPr sz="2400">
              <a:latin typeface="Trebuchet MS"/>
              <a:cs typeface="Trebuchet MS"/>
            </a:endParaRPr>
          </a:p>
          <a:p>
            <a:pPr lvl="1" marL="756285" marR="1955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2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execution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tied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event</a:t>
            </a:r>
            <a:endParaRPr sz="2400">
              <a:latin typeface="Carlito"/>
              <a:cs typeface="Carlito"/>
            </a:endParaRPr>
          </a:p>
          <a:p>
            <a:pPr marL="299085" marR="473709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Publishing</a:t>
            </a:r>
            <a:r>
              <a:rPr dirty="0" sz="2400" spc="-70"/>
              <a:t> </a:t>
            </a:r>
            <a:r>
              <a:rPr dirty="0" sz="2400"/>
              <a:t>joint</a:t>
            </a:r>
            <a:r>
              <a:rPr dirty="0" sz="2400" spc="-70"/>
              <a:t> </a:t>
            </a:r>
            <a:r>
              <a:rPr dirty="0" sz="2400" spc="-10"/>
              <a:t>states</a:t>
            </a:r>
            <a:r>
              <a:rPr dirty="0" sz="2400" spc="-85"/>
              <a:t> </a:t>
            </a:r>
            <a:r>
              <a:rPr dirty="0" sz="2400"/>
              <a:t>directly</a:t>
            </a:r>
            <a:r>
              <a:rPr dirty="0" sz="2400" spc="-75"/>
              <a:t> </a:t>
            </a:r>
            <a:r>
              <a:rPr dirty="0" sz="2400" spc="-10"/>
              <a:t>worked </a:t>
            </a:r>
            <a:r>
              <a:rPr dirty="0" sz="2400"/>
              <a:t>very</a:t>
            </a:r>
            <a:r>
              <a:rPr dirty="0" sz="2400" spc="-60"/>
              <a:t> </a:t>
            </a:r>
            <a:r>
              <a:rPr dirty="0" sz="2400" spc="-10"/>
              <a:t>well.</a:t>
            </a:r>
            <a:endParaRPr sz="2400"/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In</a:t>
            </a:r>
            <a:r>
              <a:rPr dirty="0" sz="2400" spc="-50"/>
              <a:t> </a:t>
            </a:r>
            <a:r>
              <a:rPr dirty="0" sz="2400"/>
              <a:t>MoveIt,</a:t>
            </a:r>
            <a:r>
              <a:rPr dirty="0" sz="2400" spc="-40"/>
              <a:t> </a:t>
            </a:r>
            <a:r>
              <a:rPr dirty="0" sz="2400"/>
              <a:t>I</a:t>
            </a:r>
            <a:r>
              <a:rPr dirty="0" sz="2400" spc="-45"/>
              <a:t> </a:t>
            </a:r>
            <a:r>
              <a:rPr dirty="0" sz="2400"/>
              <a:t>had</a:t>
            </a:r>
            <a:r>
              <a:rPr dirty="0" sz="2400" spc="-45"/>
              <a:t> </a:t>
            </a:r>
            <a:r>
              <a:rPr dirty="0" sz="2400"/>
              <a:t>set</a:t>
            </a:r>
            <a:r>
              <a:rPr dirty="0" sz="2400" spc="-40"/>
              <a:t> </a:t>
            </a:r>
            <a:r>
              <a:rPr dirty="0" sz="2400"/>
              <a:t>up</a:t>
            </a:r>
            <a:r>
              <a:rPr dirty="0" sz="2400" spc="-45"/>
              <a:t> </a:t>
            </a:r>
            <a:r>
              <a:rPr dirty="0" sz="2400"/>
              <a:t>custom</a:t>
            </a:r>
            <a:r>
              <a:rPr dirty="0" sz="2400" spc="-65"/>
              <a:t> </a:t>
            </a:r>
            <a:r>
              <a:rPr dirty="0" sz="2400"/>
              <a:t>poses</a:t>
            </a:r>
            <a:r>
              <a:rPr dirty="0" sz="2400" spc="-35"/>
              <a:t> </a:t>
            </a:r>
            <a:r>
              <a:rPr dirty="0" sz="2400" spc="-20"/>
              <a:t>with </a:t>
            </a:r>
            <a:r>
              <a:rPr dirty="0" sz="2400"/>
              <a:t>the</a:t>
            </a:r>
            <a:r>
              <a:rPr dirty="0" sz="2400" spc="-35"/>
              <a:t> </a:t>
            </a:r>
            <a:r>
              <a:rPr dirty="0" sz="2400"/>
              <a:t>set</a:t>
            </a:r>
            <a:r>
              <a:rPr dirty="0" sz="2400" spc="-45"/>
              <a:t> </a:t>
            </a:r>
            <a:r>
              <a:rPr dirty="0" sz="2400"/>
              <a:t>up</a:t>
            </a:r>
            <a:r>
              <a:rPr dirty="0" sz="2400" spc="-35"/>
              <a:t> </a:t>
            </a:r>
            <a:r>
              <a:rPr dirty="0" sz="2400" spc="-10"/>
              <a:t>client</a:t>
            </a:r>
            <a:endParaRPr sz="2400"/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-10"/>
              <a:t>Works</a:t>
            </a:r>
            <a:r>
              <a:rPr dirty="0" sz="2400" spc="-100"/>
              <a:t> </a:t>
            </a:r>
            <a:r>
              <a:rPr dirty="0" sz="2400" spc="-10"/>
              <a:t>Perfectly</a:t>
            </a:r>
            <a:endParaRPr sz="2400"/>
          </a:p>
        </p:txBody>
      </p:sp>
      <p:sp>
        <p:nvSpPr>
          <p:cNvPr id="19" name="object 19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14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5333491" y="6120790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pc="-560"/>
              <a:t>CURRENT</a:t>
            </a:r>
            <a:r>
              <a:rPr dirty="0" spc="-95"/>
              <a:t> </a:t>
            </a:r>
            <a:r>
              <a:rPr dirty="0" spc="-434"/>
              <a:t>LIMITATIONS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3228" y="1478660"/>
            <a:ext cx="553847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flags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motors</a:t>
            </a:r>
            <a:endParaRPr sz="1800">
              <a:latin typeface="Carlito"/>
              <a:cs typeface="Carlito"/>
            </a:endParaRPr>
          </a:p>
          <a:p>
            <a:pPr marL="355600" marR="24384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Re-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accept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floating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digits</a:t>
            </a:r>
            <a:endParaRPr sz="1800">
              <a:latin typeface="Carlito"/>
              <a:cs typeface="Carlito"/>
            </a:endParaRPr>
          </a:p>
          <a:p>
            <a:pPr marL="355600" marR="50800" indent="-34290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35560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Insert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blank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frames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paused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off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interrupted</a:t>
            </a:r>
            <a:endParaRPr sz="1800">
              <a:latin typeface="Carlito"/>
              <a:cs typeface="Carlito"/>
            </a:endParaRPr>
          </a:p>
          <a:p>
            <a:pPr marL="355600" marR="227329" indent="-34290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35560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microphone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always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user,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higher range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SLAM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+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lidar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combo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447311"/>
            <a:ext cx="223520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80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4720" y="790701"/>
            <a:ext cx="139573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434" b="1">
                <a:solidFill>
                  <a:srgbClr val="FF0000"/>
                </a:solidFill>
                <a:latin typeface="Liberation Sans Narrow"/>
                <a:cs typeface="Liberation Sans Narrow"/>
              </a:rPr>
              <a:t>ISSUES</a:t>
            </a:r>
            <a:endParaRPr sz="4400">
              <a:latin typeface="Liberation Sans Narrow"/>
              <a:cs typeface="Liberation Sans Narro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56705" y="771601"/>
            <a:ext cx="214630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09" b="1">
                <a:solidFill>
                  <a:srgbClr val="00AF50"/>
                </a:solidFill>
                <a:latin typeface="Liberation Sans Narrow"/>
                <a:cs typeface="Liberation Sans Narrow"/>
              </a:rPr>
              <a:t>SOLUTIONS</a:t>
            </a:r>
            <a:endParaRPr sz="44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7301" y="1528698"/>
            <a:ext cx="502983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2921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Currently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interrupt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besides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physical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buttons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  <a:p>
            <a:pPr marL="354965" marR="99060" indent="-342900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understands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two-digit integers,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understand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decimals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integers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above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99</a:t>
            </a:r>
            <a:endParaRPr sz="1800">
              <a:latin typeface="Carlito"/>
              <a:cs typeface="Carlito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freezes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whenever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speaks,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meaning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desynchronized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recordings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near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endParaRPr sz="1800">
              <a:latin typeface="Carlito"/>
              <a:cs typeface="Carlito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microphone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physically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chassis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AutoNum type="arabicPeriod" startAt="5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obstacles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5820" y="23621"/>
            <a:ext cx="495427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275"/>
              <a:t>THANK</a:t>
            </a:r>
            <a:r>
              <a:rPr dirty="0" sz="9600" spc="-180"/>
              <a:t> </a:t>
            </a:r>
            <a:r>
              <a:rPr dirty="0" sz="9600" spc="-1105"/>
              <a:t>YOU!</a:t>
            </a:r>
            <a:endParaRPr sz="9600"/>
          </a:p>
        </p:txBody>
      </p:sp>
      <p:sp>
        <p:nvSpPr>
          <p:cNvPr id="3" name="object 3" descr=""/>
          <p:cNvSpPr txBox="1"/>
          <p:nvPr/>
        </p:nvSpPr>
        <p:spPr>
          <a:xfrm>
            <a:off x="1883155" y="1422653"/>
            <a:ext cx="7955915" cy="3111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">
              <a:lnSpc>
                <a:spcPts val="5015"/>
              </a:lnSpc>
              <a:spcBef>
                <a:spcPts val="105"/>
              </a:spcBef>
            </a:pPr>
            <a:r>
              <a:rPr dirty="0" sz="4400" spc="-500" b="1">
                <a:solidFill>
                  <a:srgbClr val="FFFFFF"/>
                </a:solidFill>
                <a:latin typeface="Liberation Sans Narrow"/>
                <a:cs typeface="Liberation Sans Narrow"/>
              </a:rPr>
              <a:t>SPECIAL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55" b="1">
                <a:solidFill>
                  <a:srgbClr val="FFFFFF"/>
                </a:solidFill>
                <a:latin typeface="Liberation Sans Narrow"/>
                <a:cs typeface="Liberation Sans Narrow"/>
              </a:rPr>
              <a:t>THANKS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70" b="1">
                <a:solidFill>
                  <a:srgbClr val="FFFFFF"/>
                </a:solidFill>
                <a:latin typeface="Liberation Sans Narrow"/>
                <a:cs typeface="Liberation Sans Narrow"/>
              </a:rPr>
              <a:t>TO:</a:t>
            </a:r>
            <a:endParaRPr sz="4400">
              <a:latin typeface="Liberation Sans Narrow"/>
              <a:cs typeface="Liberation Sans Narrow"/>
            </a:endParaRPr>
          </a:p>
          <a:p>
            <a:pPr algn="ctr" marL="12065" marR="5080">
              <a:lnSpc>
                <a:spcPts val="4750"/>
              </a:lnSpc>
              <a:spcBef>
                <a:spcPts val="335"/>
              </a:spcBef>
            </a:pPr>
            <a:r>
              <a:rPr dirty="0" sz="4400" spc="-440" b="1">
                <a:solidFill>
                  <a:srgbClr val="FFFFFF"/>
                </a:solidFill>
                <a:latin typeface="Liberation Sans Narrow"/>
                <a:cs typeface="Liberation Sans Narrow"/>
              </a:rPr>
              <a:t>DR.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5" b="1">
                <a:solidFill>
                  <a:srgbClr val="FFFFFF"/>
                </a:solidFill>
                <a:latin typeface="Liberation Sans Narrow"/>
                <a:cs typeface="Liberation Sans Narrow"/>
              </a:rPr>
              <a:t>YAN</a:t>
            </a:r>
            <a:r>
              <a:rPr dirty="0" sz="44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00" b="1">
                <a:solidFill>
                  <a:srgbClr val="FFFFFF"/>
                </a:solidFill>
                <a:latin typeface="Liberation Sans Narrow"/>
                <a:cs typeface="Liberation Sans Narrow"/>
              </a:rPr>
              <a:t>WAN,</a:t>
            </a:r>
            <a:r>
              <a:rPr dirty="0" sz="44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40" b="1">
                <a:solidFill>
                  <a:srgbClr val="FFFFFF"/>
                </a:solidFill>
                <a:latin typeface="Liberation Sans Narrow"/>
                <a:cs typeface="Liberation Sans Narrow"/>
              </a:rPr>
              <a:t>DISTINGUISHED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45" b="1">
                <a:solidFill>
                  <a:srgbClr val="FFFFFF"/>
                </a:solidFill>
                <a:latin typeface="Liberation Sans Narrow"/>
                <a:cs typeface="Liberation Sans Narrow"/>
              </a:rPr>
              <a:t>UNIVERSITY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PROFESSOR,</a:t>
            </a:r>
            <a:r>
              <a:rPr dirty="0" sz="4400" spc="-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55" b="1">
                <a:solidFill>
                  <a:srgbClr val="FFFFFF"/>
                </a:solidFill>
                <a:latin typeface="Liberation Sans Narrow"/>
                <a:cs typeface="Liberation Sans Narrow"/>
              </a:rPr>
              <a:t>ELECTRICAL</a:t>
            </a:r>
            <a:r>
              <a:rPr dirty="0" sz="4400" spc="-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45" b="1">
                <a:solidFill>
                  <a:srgbClr val="FFFFFF"/>
                </a:solidFill>
                <a:latin typeface="Liberation Sans Narrow"/>
                <a:cs typeface="Liberation Sans Narrow"/>
              </a:rPr>
              <a:t>ENGINEERING </a:t>
            </a:r>
            <a:r>
              <a:rPr dirty="0" sz="4400" spc="-300" b="1">
                <a:solidFill>
                  <a:srgbClr val="FFFFFF"/>
                </a:solidFill>
                <a:latin typeface="Liberation Sans Narrow"/>
                <a:cs typeface="Liberation Sans Narrow"/>
              </a:rPr>
              <a:t>JIAJIAN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CHANG,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PH.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385" b="1">
                <a:solidFill>
                  <a:srgbClr val="FFFFFF"/>
                </a:solidFill>
                <a:latin typeface="Liberation Sans Narrow"/>
                <a:cs typeface="Liberation Sans Narrow"/>
              </a:rPr>
              <a:t>D.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STUDENT</a:t>
            </a:r>
            <a:endParaRPr sz="4400">
              <a:latin typeface="Liberation Sans Narrow"/>
              <a:cs typeface="Liberation Sans Narrow"/>
            </a:endParaRPr>
          </a:p>
          <a:p>
            <a:pPr algn="ctr" marL="3810">
              <a:lnSpc>
                <a:spcPts val="4690"/>
              </a:lnSpc>
            </a:pPr>
            <a:r>
              <a:rPr dirty="0" sz="4400" spc="-480" b="1">
                <a:solidFill>
                  <a:srgbClr val="FFFFFF"/>
                </a:solidFill>
                <a:latin typeface="Liberation Sans Narrow"/>
                <a:cs typeface="Liberation Sans Narrow"/>
              </a:rPr>
              <a:t>BINOY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695" b="1">
                <a:solidFill>
                  <a:srgbClr val="FFFFFF"/>
                </a:solidFill>
                <a:latin typeface="Liberation Sans Narrow"/>
                <a:cs typeface="Liberation Sans Narrow"/>
              </a:rPr>
              <a:t>GEORGE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,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90" b="1">
                <a:solidFill>
                  <a:srgbClr val="FFFFFF"/>
                </a:solidFill>
                <a:latin typeface="Liberation Sans Narrow"/>
                <a:cs typeface="Liberation Sans Narrow"/>
              </a:rPr>
              <a:t>MASTER'S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STUDENT</a:t>
            </a:r>
            <a:endParaRPr sz="4400">
              <a:latin typeface="Liberation Sans Narrow"/>
              <a:cs typeface="Liberation Sans Narro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300" y="5823203"/>
            <a:ext cx="2726436" cy="8732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6171" y="5902951"/>
            <a:ext cx="4248785" cy="977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430">
              <a:lnSpc>
                <a:spcPts val="2740"/>
              </a:lnSpc>
            </a:pP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ts val="322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800">
              <a:latin typeface="Trebuchet MS"/>
              <a:cs typeface="Trebuchet MS"/>
            </a:endParaRPr>
          </a:p>
          <a:p>
            <a:pPr marL="111760">
              <a:lnSpc>
                <a:spcPts val="154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59" y="103073"/>
            <a:ext cx="24193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REFERENCES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-3175" y="703961"/>
            <a:ext cx="12198350" cy="5992495"/>
            <a:chOff x="-3175" y="703961"/>
            <a:chExt cx="12198350" cy="59924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7136"/>
              <a:ext cx="12192000" cy="50688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707136"/>
              <a:ext cx="12192000" cy="5069205"/>
            </a:xfrm>
            <a:custGeom>
              <a:avLst/>
              <a:gdLst/>
              <a:ahLst/>
              <a:cxnLst/>
              <a:rect l="l" t="t" r="r" b="b"/>
              <a:pathLst>
                <a:path w="12192000" h="5069205">
                  <a:moveTo>
                    <a:pt x="0" y="5068824"/>
                  </a:moveTo>
                  <a:lnTo>
                    <a:pt x="12192000" y="506882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06882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8300" y="5823203"/>
              <a:ext cx="2726436" cy="87325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8739" y="731646"/>
            <a:ext cx="12022455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07490" indent="280670">
              <a:lnSpc>
                <a:spcPct val="100000"/>
              </a:lnSpc>
              <a:spcBef>
                <a:spcPts val="100"/>
              </a:spcBef>
              <a:buFont typeface="Carlito"/>
              <a:buAutoNum type="arabicPlain"/>
              <a:tabLst>
                <a:tab pos="293370" algn="l"/>
              </a:tabLst>
            </a:pP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“Benefits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30" b="1">
                <a:solidFill>
                  <a:srgbClr val="171616"/>
                </a:solidFill>
                <a:latin typeface="Liberation Sans Narrow"/>
                <a:cs typeface="Liberation Sans Narrow"/>
              </a:rPr>
              <a:t>Jaco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Robotic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Arm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On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Independent</a:t>
            </a:r>
            <a:r>
              <a:rPr dirty="0" sz="1200" spc="9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Living</a:t>
            </a:r>
            <a:r>
              <a:rPr dirty="0" sz="1200" spc="8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And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Social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Participation: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Exploratory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Study,”</a:t>
            </a:r>
            <a:r>
              <a:rPr dirty="0" sz="1200" spc="1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RESNA</a:t>
            </a:r>
            <a:r>
              <a:rPr dirty="0" sz="1200" spc="7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Annual</a:t>
            </a:r>
            <a:r>
              <a:rPr dirty="0" sz="1200" spc="8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Conference</a:t>
            </a:r>
            <a:r>
              <a:rPr dirty="0" sz="1200" spc="10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-</a:t>
            </a:r>
            <a:r>
              <a:rPr dirty="0" sz="1200" spc="7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2014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,</a:t>
            </a:r>
            <a:r>
              <a:rPr dirty="0" sz="1200" spc="8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2014.</a:t>
            </a:r>
            <a:r>
              <a:rPr dirty="0" sz="1200" spc="8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[Online].</a:t>
            </a:r>
            <a:r>
              <a:rPr dirty="0" sz="1200" spc="9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 https: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  <a:hlinkClick r:id="rId4"/>
              </a:rPr>
              <a:t>//www.resna.org/sites/default/files/conference/2014/Robotics/Routhier.html.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 [Accessed: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23-Oct-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2022].</a:t>
            </a:r>
            <a:endParaRPr sz="1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1440"/>
              </a:spcBef>
              <a:buAutoNum type="arabicPlain"/>
              <a:tabLst>
                <a:tab pos="29400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E.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Biddiss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55" b="1">
                <a:solidFill>
                  <a:srgbClr val="171616"/>
                </a:solidFill>
                <a:latin typeface="Liberation Sans Narrow"/>
                <a:cs typeface="Liberation Sans Narrow"/>
              </a:rPr>
              <a:t>P.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McKeever,</a:t>
            </a:r>
            <a:r>
              <a:rPr dirty="0" sz="1200" spc="3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Lindsay,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and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T.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Chau,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“Implications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prosthesis</a:t>
            </a:r>
            <a:r>
              <a:rPr dirty="0" sz="1200" spc="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funding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structures on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the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use</a:t>
            </a:r>
            <a:r>
              <a:rPr dirty="0" sz="1200" spc="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3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prostheses,”</a:t>
            </a:r>
            <a:r>
              <a:rPr dirty="0" sz="1200" spc="-3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 i="1">
                <a:solidFill>
                  <a:srgbClr val="171616"/>
                </a:solidFill>
                <a:latin typeface="Carlito"/>
                <a:cs typeface="Carlito"/>
              </a:rPr>
              <a:t>Prosthetics</a:t>
            </a:r>
            <a:r>
              <a:rPr dirty="0" sz="1200" spc="5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&amp;</a:t>
            </a:r>
            <a:r>
              <a:rPr dirty="0" sz="1200" spc="5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 i="1">
                <a:solidFill>
                  <a:srgbClr val="171616"/>
                </a:solidFill>
                <a:latin typeface="Carlito"/>
                <a:cs typeface="Carlito"/>
              </a:rPr>
              <a:t>Orthotics</a:t>
            </a:r>
            <a:r>
              <a:rPr dirty="0" sz="1200" spc="3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International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,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vol.</a:t>
            </a:r>
            <a:r>
              <a:rPr dirty="0" sz="1200" spc="6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35,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no.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2,</a:t>
            </a:r>
            <a:r>
              <a:rPr dirty="0" sz="1200" spc="5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pp.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215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–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224,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2011.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[3].</a:t>
            </a:r>
            <a:r>
              <a:rPr dirty="0" sz="1200" spc="29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R.</a:t>
            </a:r>
            <a:r>
              <a:rPr dirty="0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AppelDoorn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 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picovoice_ros:</a:t>
            </a:r>
            <a:r>
              <a:rPr dirty="0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ROS</a:t>
            </a:r>
            <a:r>
              <a:rPr dirty="0" sz="1200" spc="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Wrappers</a:t>
            </a:r>
            <a:r>
              <a:rPr dirty="0" sz="1200" spc="-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for</a:t>
            </a:r>
            <a:r>
              <a:rPr dirty="0" sz="1200" spc="-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the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Picovoice</a:t>
            </a:r>
            <a:r>
              <a:rPr dirty="0" sz="1200" spc="-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libraries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,”</a:t>
            </a:r>
            <a:r>
              <a:rPr dirty="0" sz="1200" spc="-2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GitHub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.</a:t>
            </a:r>
            <a:r>
              <a:rPr dirty="0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[Online].</a:t>
            </a:r>
            <a:r>
              <a:rPr dirty="0" sz="1200" spc="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5"/>
              </a:rPr>
              <a:t>https://github.com/reinzor/picovoice_ros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.</a:t>
            </a:r>
            <a:r>
              <a:rPr dirty="0" u="none" sz="1200" spc="-2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[Accessed:</a:t>
            </a:r>
            <a:r>
              <a:rPr dirty="0" u="none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2-</a:t>
            </a:r>
            <a:r>
              <a:rPr dirty="0" u="none" sz="1200" spc="-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spc="-20" b="1">
                <a:solidFill>
                  <a:srgbClr val="171616"/>
                </a:solidFill>
                <a:latin typeface="Carlito"/>
                <a:cs typeface="Carlito"/>
              </a:rPr>
              <a:t>May-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2023].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Picovoice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11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Inc.,</a:t>
            </a:r>
            <a:r>
              <a:rPr dirty="0" sz="1200" spc="13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“Porcupine</a:t>
            </a:r>
            <a:r>
              <a:rPr dirty="0" sz="1200" spc="12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Wake</a:t>
            </a:r>
            <a:r>
              <a:rPr dirty="0" sz="1200" spc="12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5" b="1">
                <a:solidFill>
                  <a:srgbClr val="333333"/>
                </a:solidFill>
                <a:latin typeface="Liberation Sans Narrow"/>
                <a:cs typeface="Liberation Sans Narrow"/>
              </a:rPr>
              <a:t>Word</a:t>
            </a:r>
            <a:r>
              <a:rPr dirty="0" sz="1200" spc="12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Python</a:t>
            </a:r>
            <a:r>
              <a:rPr dirty="0" sz="1200" spc="13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Quick</a:t>
            </a:r>
            <a:r>
              <a:rPr dirty="0" sz="1200" spc="114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Start,"</a:t>
            </a:r>
            <a:r>
              <a:rPr dirty="0" sz="1200" spc="10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picovoice.ai.</a:t>
            </a:r>
            <a:r>
              <a:rPr dirty="0" sz="1200" spc="9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https://picovoice.ai/docs/quick-start/porcupine-python/(accessed</a:t>
            </a:r>
            <a:r>
              <a:rPr dirty="0" u="none" sz="1200" spc="7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1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1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Picovoice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3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Inc.,</a:t>
            </a:r>
            <a:r>
              <a:rPr dirty="0" sz="1200" spc="4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“Rhino</a:t>
            </a:r>
            <a:r>
              <a:rPr dirty="0" sz="1200" spc="6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Speech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-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to-Intent</a:t>
            </a:r>
            <a:r>
              <a:rPr dirty="0" sz="1200" spc="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Python</a:t>
            </a:r>
            <a:r>
              <a:rPr dirty="0" sz="1200" spc="5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Quick</a:t>
            </a:r>
            <a:r>
              <a:rPr dirty="0" sz="1200" spc="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Start,"</a:t>
            </a:r>
            <a:r>
              <a:rPr dirty="0" sz="1200" spc="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picovoice.ai.</a:t>
            </a:r>
            <a:r>
              <a:rPr dirty="0" sz="1200" spc="6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https://picovoice.ai/docs/quick-start/porcupine-python/(accessed</a:t>
            </a:r>
            <a:r>
              <a:rPr dirty="0" u="none" sz="120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5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12700" marR="886460" indent="210820">
              <a:lnSpc>
                <a:spcPct val="100000"/>
              </a:lnSpc>
              <a:spcBef>
                <a:spcPts val="1445"/>
              </a:spcBef>
              <a:buFont typeface="Carlito"/>
              <a:buAutoNum type="arabicPlain" startAt="4"/>
              <a:tabLst>
                <a:tab pos="223520" algn="l"/>
              </a:tabLst>
            </a:pP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Jaco</a:t>
            </a:r>
            <a:r>
              <a:rPr dirty="0" sz="1200" spc="-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assistive</a:t>
            </a:r>
            <a:r>
              <a:rPr dirty="0" sz="1200" spc="-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robot</a:t>
            </a:r>
            <a:r>
              <a:rPr dirty="0" sz="1200" spc="-1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User </a:t>
            </a:r>
            <a:r>
              <a:rPr dirty="0" sz="1200" spc="-10" b="1" i="1">
                <a:solidFill>
                  <a:srgbClr val="333333"/>
                </a:solidFill>
                <a:latin typeface="Carlito"/>
                <a:cs typeface="Carlito"/>
              </a:rPr>
              <a:t>guide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,Kinova</a:t>
            </a:r>
            <a:r>
              <a:rPr dirty="0" sz="1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Robotics,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Boisbriand,</a:t>
            </a:r>
            <a:r>
              <a:rPr dirty="0" sz="1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Quebec,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Canada.</a:t>
            </a:r>
            <a:r>
              <a:rPr dirty="0" sz="1200" spc="-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[Online].</a:t>
            </a:r>
            <a:r>
              <a:rPr dirty="0" sz="1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Available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:</a:t>
            </a:r>
            <a:r>
              <a:rPr dirty="0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7"/>
              </a:rPr>
              <a:t>https://assistive.kinovarobotics.com/uploads/EN-UG-007-Jaco-user-guide-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7"/>
              </a:rPr>
              <a:t>R05.pdf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[Accessed:</a:t>
            </a:r>
            <a:r>
              <a:rPr dirty="0" u="none" sz="1200" spc="114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14-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Feb-2023].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PickNik</a:t>
            </a:r>
            <a:r>
              <a:rPr dirty="0" sz="1200" spc="9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7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65" b="1">
                <a:solidFill>
                  <a:srgbClr val="333333"/>
                </a:solidFill>
                <a:latin typeface="Liberation Sans Narrow"/>
                <a:cs typeface="Liberation Sans Narrow"/>
              </a:rPr>
              <a:t>“Move</a:t>
            </a:r>
            <a:r>
              <a:rPr dirty="0" sz="1200" spc="8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Group</a:t>
            </a:r>
            <a:r>
              <a:rPr dirty="0" sz="1200" spc="7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Python</a:t>
            </a:r>
            <a:r>
              <a:rPr dirty="0" sz="1200" spc="9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Liberation Sans Narrow"/>
                <a:cs typeface="Liberation Sans Narrow"/>
              </a:rPr>
              <a:t>Interface,"</a:t>
            </a:r>
            <a:endParaRPr sz="1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docs.ros.org.</a:t>
            </a:r>
            <a:r>
              <a:rPr dirty="0" sz="1200" spc="1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8"/>
              </a:rPr>
              <a:t>https://docs.ros.org/en/kinetic/api/moveit_tutorials/html/doc/move_group_python_interface/move_group_python_interface_tutorial.html(accessed</a:t>
            </a:r>
            <a:r>
              <a:rPr dirty="0" u="none" sz="1200" spc="8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1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1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223520" indent="-210820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223520" algn="l"/>
              </a:tabLst>
            </a:pP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Jocher,</a:t>
            </a:r>
            <a:r>
              <a:rPr dirty="0" sz="1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G.</a:t>
            </a:r>
            <a:r>
              <a:rPr dirty="0" sz="1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(2020).</a:t>
            </a:r>
            <a:r>
              <a:rPr dirty="0" sz="1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YOLOv5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Ultralytics</a:t>
            </a:r>
            <a:r>
              <a:rPr dirty="0" sz="1200" spc="-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(Version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7.0)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[Computer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software].</a:t>
            </a:r>
            <a:r>
              <a:rPr dirty="0" sz="1200" spc="-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9"/>
              </a:rPr>
              <a:t>https://doi.org/10.5281/zenodo.3908559</a:t>
            </a:r>
            <a:endParaRPr sz="1200">
              <a:latin typeface="Carlito"/>
              <a:cs typeface="Carlito"/>
            </a:endParaRPr>
          </a:p>
          <a:p>
            <a:pPr marL="224154" indent="-211454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224154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Kinova</a:t>
            </a:r>
            <a:r>
              <a:rPr dirty="0" sz="1200" spc="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2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kinova-ros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,”</a:t>
            </a:r>
            <a:r>
              <a:rPr dirty="0" sz="1200" spc="-1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 i="1">
                <a:solidFill>
                  <a:srgbClr val="333333"/>
                </a:solidFill>
                <a:latin typeface="Carlito"/>
                <a:cs typeface="Carlito"/>
              </a:rPr>
              <a:t>GitHub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.[Online].</a:t>
            </a:r>
            <a:r>
              <a:rPr dirty="0" sz="1200" spc="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Inc.,Available:</a:t>
            </a:r>
            <a:r>
              <a:rPr dirty="0" sz="1200" spc="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https://github.com/Kinovarobotics/kinova-</a:t>
            </a:r>
            <a:r>
              <a:rPr dirty="0" u="sng" sz="120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ros</a:t>
            </a:r>
            <a:r>
              <a:rPr dirty="0" u="none" sz="1200" spc="-1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(accessed</a:t>
            </a:r>
            <a:r>
              <a:rPr dirty="0" u="none" sz="1200" spc="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Oct 11,</a:t>
            </a:r>
            <a:r>
              <a:rPr dirty="0" u="none" sz="1200" spc="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</a:t>
            </a:r>
            <a:endParaRPr sz="1200">
              <a:latin typeface="Carlito"/>
              <a:cs typeface="Carlito"/>
            </a:endParaRPr>
          </a:p>
          <a:p>
            <a:pPr marL="12700" marR="54610" indent="288925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30162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Clearpath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20" b="1">
                <a:solidFill>
                  <a:srgbClr val="171616"/>
                </a:solidFill>
                <a:latin typeface="Liberation Sans Narrow"/>
                <a:cs typeface="Liberation Sans Narrow"/>
              </a:rPr>
              <a:t>“Jackal</a:t>
            </a:r>
            <a:r>
              <a:rPr dirty="0" sz="1200" spc="2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Manual,”</a:t>
            </a:r>
            <a:r>
              <a:rPr dirty="0" sz="1200" spc="3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Clearpath</a:t>
            </a:r>
            <a:r>
              <a:rPr dirty="0" sz="1200" spc="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Robotics.</a:t>
            </a:r>
            <a:r>
              <a:rPr dirty="0" sz="1200" spc="2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</a:t>
            </a:r>
            <a:r>
              <a:rPr dirty="0" sz="1200" spc="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1"/>
              </a:rPr>
              <a:t>https://docs.clearpathrobotics.com/docs/robots/outdoor_robots/jackal/user_manual_jackal/</a:t>
            </a:r>
            <a:r>
              <a:rPr dirty="0" u="none" sz="1200" spc="3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(Accessed</a:t>
            </a:r>
            <a:r>
              <a:rPr dirty="0" u="none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Dec</a:t>
            </a:r>
            <a:r>
              <a:rPr dirty="0" u="none" sz="1200" spc="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spc="-25" b="1">
                <a:solidFill>
                  <a:srgbClr val="171616"/>
                </a:solidFill>
                <a:latin typeface="Carlito"/>
                <a:cs typeface="Carlito"/>
              </a:rPr>
              <a:t>5, 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301625" indent="-288925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30162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Stereolabs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-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Stereolabs</a:t>
            </a:r>
            <a:r>
              <a:rPr dirty="0" sz="1200" spc="-2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Docs: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API</a:t>
            </a:r>
            <a:r>
              <a:rPr dirty="0" sz="1200" spc="-1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Reference,</a:t>
            </a:r>
            <a:r>
              <a:rPr dirty="0" sz="1200" spc="-1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Tutorials,</a:t>
            </a:r>
            <a:r>
              <a:rPr dirty="0" sz="1200" spc="-2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and</a:t>
            </a:r>
            <a:r>
              <a:rPr dirty="0" sz="1200" spc="10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Integration,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”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Stereolabs,</a:t>
            </a:r>
            <a:r>
              <a:rPr dirty="0" sz="1200" spc="-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Inc.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2"/>
              </a:rPr>
              <a:t>https://docs.stereolabs.com/</a:t>
            </a:r>
            <a:r>
              <a:rPr dirty="0" u="none" sz="1200" spc="-2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(Accessed</a:t>
            </a:r>
            <a:r>
              <a:rPr dirty="0" u="none" sz="1200" spc="-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Nov</a:t>
            </a:r>
            <a:r>
              <a:rPr dirty="0" u="none" sz="1200" spc="-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8, 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171" y="5902951"/>
            <a:ext cx="4248785" cy="977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430">
              <a:lnSpc>
                <a:spcPts val="2740"/>
              </a:lnSpc>
            </a:pP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ts val="3220"/>
              </a:lnSpc>
              <a:spcBef>
                <a:spcPts val="4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800">
              <a:latin typeface="Trebuchet MS"/>
              <a:cs typeface="Trebuchet MS"/>
            </a:endParaRPr>
          </a:p>
          <a:p>
            <a:pPr marL="111760">
              <a:lnSpc>
                <a:spcPts val="154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63163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0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500"/>
              <a:t>SCRIPT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63143" y="739901"/>
            <a:ext cx="124968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#!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/usr/bin/env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python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#!/usr/bin/python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-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tt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77739" y="6118918"/>
            <a:ext cx="16738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263143" y="983437"/>
            <a:ext cx="497332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os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struct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wave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pvporcupine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pvrhino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subprocess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faulthandler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threading</a:t>
            </a:r>
            <a:endParaRPr sz="800">
              <a:latin typeface="IBM 3270"/>
              <a:cs typeface="IBM 3270"/>
            </a:endParaRPr>
          </a:p>
          <a:p>
            <a:pPr marL="12700" marR="311721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datetime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datetime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pvrecorder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PvRecorder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std_msgs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msg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Float64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numpy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 </a:t>
            </a:r>
            <a:r>
              <a:rPr dirty="0" sz="800" spc="-25">
                <a:solidFill>
                  <a:srgbClr val="4EC8AF"/>
                </a:solidFill>
                <a:latin typeface="IBM 3270"/>
                <a:cs typeface="IBM 3270"/>
              </a:rPr>
              <a:t>np</a:t>
            </a:r>
            <a:endParaRPr sz="800">
              <a:latin typeface="IBM 3270"/>
              <a:cs typeface="IBM 3270"/>
            </a:endParaRPr>
          </a:p>
          <a:p>
            <a:pPr marL="12700" marR="289623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playsound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playsound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DCDCAA"/>
                </a:solidFill>
                <a:latin typeface="IBM 3270"/>
                <a:cs typeface="IBM 3270"/>
              </a:rPr>
              <a:t>ps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tkinter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 </a:t>
            </a:r>
            <a:r>
              <a:rPr dirty="0" sz="800" spc="-25">
                <a:solidFill>
                  <a:srgbClr val="4EC8AF"/>
                </a:solidFill>
                <a:latin typeface="IBM 3270"/>
                <a:cs typeface="IBM 3270"/>
              </a:rPr>
              <a:t>tk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tkinter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endParaRPr sz="800">
              <a:latin typeface="IBM 3270"/>
              <a:cs typeface="IBM 3270"/>
            </a:endParaRPr>
          </a:p>
          <a:p>
            <a:pPr marL="12700" marR="33401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termcolor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colored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3143" y="2325116"/>
            <a:ext cx="4528185" cy="758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#jacoapp.py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 Main Script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for Voice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Control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function, similar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 turtlebot arm's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but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uses moveit_commander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instead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def</a:t>
            </a:r>
            <a:r>
              <a:rPr dirty="0" sz="800" spc="-5">
                <a:solidFill>
                  <a:srgbClr val="559CD5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):</a:t>
            </a:r>
            <a:endParaRPr sz="800">
              <a:latin typeface="IBM 3270"/>
              <a:cs typeface="IBM 3270"/>
            </a:endParaRPr>
          </a:p>
          <a:p>
            <a:pPr marL="234950" marR="261556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 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.set_named_target(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plan</a:t>
            </a:r>
            <a:r>
              <a:rPr dirty="0" sz="800" spc="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.go(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wait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3143" y="3178810"/>
            <a:ext cx="258318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#ROS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node that will publish states 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MoveIt!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init_node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'JacoVoicer'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anonymous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False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3143" y="3544570"/>
            <a:ext cx="29718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56083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Instantiating Arm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Group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group_name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'arm'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MoveGroupCommander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group_name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.set_max_velocity_scaling_factor(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1.0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3143" y="4153865"/>
            <a:ext cx="325056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Instantiating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Hand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Group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group2_name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'gripper'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gripper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MoveGroupCommander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group2_name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gripper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.set_max_velocity_scaling_factor(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1.0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3143" y="4764151"/>
            <a:ext cx="56953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declaring args for picovoice modules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before using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them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2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'2saeQ0pr4C5VaUWzNDyGAM3vUMli/zt6efotQubsLICInVRXZCRWOA=='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Required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Picovoice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Access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Key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4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4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'~/Desktop/Picovoice/Porcupine/Hey-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Turtle-bot.ppn'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]</a:t>
            </a:r>
            <a:r>
              <a:rPr dirty="0" sz="800" spc="4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4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</a:t>
            </a:r>
            <a:r>
              <a:rPr dirty="0" sz="800" spc="3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.ppn</a:t>
            </a:r>
            <a:r>
              <a:rPr dirty="0" sz="800" spc="4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</a:t>
            </a:r>
            <a:r>
              <a:rPr dirty="0" sz="800" spc="4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path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"/home/carlos/Desktop/Picovoice/Rhino/Arm.rhn"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.rhn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path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3143" y="5373751"/>
            <a:ext cx="4528185" cy="390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Creating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wake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word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engine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speech-to-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intent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engine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instances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porcupine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create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rhino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create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52565" y="739901"/>
            <a:ext cx="34734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Printing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Module Versions and Context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information for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clarity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'Porcupine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version: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version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'Rhino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version: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version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'Context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info: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context_info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52565" y="1349756"/>
            <a:ext cx="4138929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Creating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starting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Instance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PvRecorder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device_index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>
                <a:solidFill>
                  <a:srgbClr val="B5CEA8"/>
                </a:solidFill>
                <a:latin typeface="IBM 3270"/>
                <a:cs typeface="IBM 3270"/>
              </a:rPr>
              <a:t>5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frame_length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frame_length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52565" y="1715516"/>
            <a:ext cx="4027804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22694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Parses keywords from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porcupine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keywords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list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for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x</a:t>
            </a:r>
            <a:r>
              <a:rPr dirty="0" sz="800" spc="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in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2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os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path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basename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x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replace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'.ppn'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split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'_'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1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&gt;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IBM 3270"/>
                <a:cs typeface="IBM 3270"/>
              </a:rPr>
              <a:t>6</a:t>
            </a:r>
            <a:r>
              <a:rPr dirty="0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 marR="111569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append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2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-</a:t>
            </a:r>
            <a:r>
              <a:rPr dirty="0" sz="800" spc="-20">
                <a:solidFill>
                  <a:srgbClr val="B5CEA8"/>
                </a:solidFill>
                <a:latin typeface="IBM 3270"/>
                <a:cs typeface="IBM 3270"/>
              </a:rPr>
              <a:t>6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])) 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append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])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52565" y="2813050"/>
            <a:ext cx="308356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Creates a wav file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store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audio stream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while in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use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wave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open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'wave.wav'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"w"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setnchannels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50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setsampwidth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2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setframerate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16000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52565" y="3544570"/>
            <a:ext cx="5084445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Enables 'faulthandler' -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dumps Python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tracebacks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explicitly, on a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fault,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after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timeout,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or on a user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signal.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faulthandler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enable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 </a:t>
            </a:r>
            <a:r>
              <a:rPr dirty="0" u="sng" sz="800" spc="434">
                <a:solidFill>
                  <a:srgbClr val="9CDCFD"/>
                </a:solidFill>
                <a:uFill>
                  <a:solidFill>
                    <a:srgbClr val="9BDBFC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9CDCFD"/>
                </a:solidFill>
                <a:latin typeface="IBM 3270"/>
                <a:cs typeface="IBM 3270"/>
              </a:rPr>
              <a:t>name</a:t>
            </a:r>
            <a:r>
              <a:rPr dirty="0" u="sng" sz="800" spc="195">
                <a:solidFill>
                  <a:srgbClr val="9CDCFD"/>
                </a:solidFill>
                <a:uFill>
                  <a:solidFill>
                    <a:srgbClr val="9BDBFC"/>
                  </a:solidFill>
                </a:uFill>
                <a:latin typeface="IBM 3270"/>
                <a:cs typeface="IBM 3270"/>
              </a:rPr>
              <a:t>  </a:t>
            </a:r>
            <a:r>
              <a:rPr dirty="0" u="none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u="none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u="sng" sz="800" spc="440">
                <a:solidFill>
                  <a:srgbClr val="CE9178"/>
                </a:solidFill>
                <a:uFill>
                  <a:solidFill>
                    <a:srgbClr val="CD9077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CE9178"/>
                </a:solidFill>
                <a:latin typeface="IBM 3270"/>
                <a:cs typeface="IBM 3270"/>
              </a:rPr>
              <a:t>main</a:t>
            </a:r>
            <a:r>
              <a:rPr dirty="0" u="sng" sz="800" spc="430">
                <a:solidFill>
                  <a:srgbClr val="CE9178"/>
                </a:solidFill>
                <a:uFill>
                  <a:solidFill>
                    <a:srgbClr val="CD9077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 spc="-25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u="none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try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#Startup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Sound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anything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with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just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playing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.wav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Audio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folder.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Also</a:t>
            </a:r>
            <a:endParaRPr sz="800">
              <a:latin typeface="IBM 3270"/>
              <a:cs typeface="IBM 3270"/>
            </a:endParaRPr>
          </a:p>
          <a:p>
            <a:pPr marL="12700" marR="239522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made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 terminal print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out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what turtlebot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says.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"bootup.wav"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616075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Hello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There!"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am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Jaco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the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Arm."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052565" y="5007990"/>
            <a:ext cx="37509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Allows us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 see selected audio device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 can be changed with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args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'Using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device: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selected_device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052565" y="5373751"/>
            <a:ext cx="26396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Let client know script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is currently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listening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'Listening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...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(press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Ctrl+C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exit)'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08342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5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484"/>
              <a:t>SCRIPT</a:t>
            </a:r>
            <a:r>
              <a:rPr dirty="0" sz="4800" spc="-85"/>
              <a:t> </a:t>
            </a:r>
            <a:r>
              <a:rPr dirty="0" sz="4800" spc="40"/>
              <a:t>(2)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63143" y="739901"/>
            <a:ext cx="186055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'Home'State..."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77739" y="6118918"/>
            <a:ext cx="16738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263143" y="1105915"/>
            <a:ext cx="330517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3143" y="1471676"/>
            <a:ext cx="3028315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955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while 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 marR="504825">
              <a:lnSpc>
                <a:spcPts val="969"/>
              </a:lnSpc>
              <a:spcBef>
                <a:spcPts val="1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#make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 parse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speech from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wave.wav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pcm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read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ts val="915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Both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 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 are made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process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it.</a:t>
            </a:r>
            <a:endParaRPr sz="800">
              <a:latin typeface="IBM 3270"/>
              <a:cs typeface="IBM 3270"/>
            </a:endParaRPr>
          </a:p>
          <a:p>
            <a:pPr marL="234950" marR="949960">
              <a:lnSpc>
                <a:spcPct val="100000"/>
              </a:lnSpc>
              <a:spcBef>
                <a:spcPts val="10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result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process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is_finalized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process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5648" y="2323592"/>
            <a:ext cx="3303904" cy="3937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781810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storing wav data in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array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is not </a:t>
            </a:r>
            <a:r>
              <a:rPr dirty="0" sz="800" spc="-20">
                <a:solidFill>
                  <a:srgbClr val="559CD5"/>
                </a:solidFill>
                <a:latin typeface="IBM 3270"/>
                <a:cs typeface="IBM 3270"/>
              </a:rPr>
              <a:t>None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writeframes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struct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pack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"h"</a:t>
            </a:r>
            <a:r>
              <a:rPr dirty="0" sz="800" spc="7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r>
              <a:rPr dirty="0" sz="800" spc="7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),</a:t>
            </a:r>
            <a:r>
              <a:rPr dirty="0" sz="800" spc="7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5648" y="2811526"/>
            <a:ext cx="3973195" cy="1125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16965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if wakeword is detected, stop and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move to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neutral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result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&gt;=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'[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]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Detected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datetime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now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()),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result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]))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'Home'State..."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234950" marR="2562225">
              <a:lnSpc>
                <a:spcPts val="969"/>
              </a:lnSpc>
              <a:spcBef>
                <a:spcPts val="10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234950" marR="449580">
              <a:lnSpc>
                <a:spcPts val="96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3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5648" y="4032250"/>
            <a:ext cx="286067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is_finalized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get_inference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is_understood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algn="ctr" marL="457200" marR="5080" indent="-55244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intent : '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'"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for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slot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in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slots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.items():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: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'"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slot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))</a:t>
            </a:r>
            <a:endParaRPr sz="800">
              <a:latin typeface="IBM 3270"/>
              <a:cs typeface="IBM 3270"/>
            </a:endParaRPr>
          </a:p>
          <a:p>
            <a:pPr algn="ctr" marR="54673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0655" y="5006466"/>
            <a:ext cx="2249805" cy="271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#stop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prevent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overflow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error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61838" y="687705"/>
            <a:ext cx="16929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'move'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61838" y="931240"/>
            <a:ext cx="3249295" cy="2220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Up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endParaRPr sz="800">
              <a:latin typeface="IBM 3270"/>
              <a:cs typeface="IBM 3270"/>
            </a:endParaRPr>
          </a:p>
          <a:p>
            <a:pPr marL="234950" marR="1838325" indent="-222885">
              <a:lnSpc>
                <a:spcPts val="950"/>
              </a:lnSpc>
              <a:spcBef>
                <a:spcPts val="4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ts val="96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894839">
              <a:lnSpc>
                <a:spcPts val="96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Down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r>
              <a:rPr dirty="0" sz="800" spc="50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'down'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ts val="93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'Down'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  <a:spcBef>
                <a:spcPts val="10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Left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1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'left'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'Left'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99400"/>
              </a:lnSpc>
              <a:spcBef>
                <a:spcPts val="10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61838" y="3248660"/>
            <a:ext cx="324929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83832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Right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r>
              <a:rPr dirty="0" sz="800" spc="50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'right'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'Right'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pass</a:t>
            </a:r>
            <a:endParaRPr sz="800">
              <a:latin typeface="IBM 3270"/>
              <a:cs typeface="IBM 3270"/>
            </a:endParaRPr>
          </a:p>
          <a:p>
            <a:pPr marL="12700" marR="1115695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#start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continue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listening.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61838" y="4590034"/>
            <a:ext cx="391667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2005964" indent="-222885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'shutdown'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"Shutting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Down.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Goodbye!"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exit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71821" y="5199634"/>
            <a:ext cx="1415415" cy="1002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except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KeyboardInterrupt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'Stopping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...'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finally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 marR="172085">
              <a:lnSpc>
                <a:spcPct val="100000"/>
              </a:lnSpc>
              <a:spcBef>
                <a:spcPts val="5"/>
              </a:spcBef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9690" indent="-22288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is not </a:t>
            </a:r>
            <a:r>
              <a:rPr dirty="0" sz="800" spc="-20">
                <a:solidFill>
                  <a:srgbClr val="559CD5"/>
                </a:solidFill>
                <a:latin typeface="IBM 3270"/>
                <a:cs typeface="IBM 3270"/>
              </a:rPr>
              <a:t>None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close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5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484"/>
              <a:t>SCRIPT</a:t>
            </a:r>
            <a:r>
              <a:rPr dirty="0" sz="4800" spc="-85"/>
              <a:t> </a:t>
            </a:r>
            <a:r>
              <a:rPr dirty="0" sz="4800" spc="-705"/>
              <a:t>DEMO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49423" y="714755"/>
            <a:ext cx="9764395" cy="6010910"/>
            <a:chOff x="2249423" y="714755"/>
            <a:chExt cx="9764395" cy="601091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714755"/>
              <a:ext cx="7999476" cy="538124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277739" y="6117132"/>
            <a:ext cx="16738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39" y="720851"/>
              <a:ext cx="7208519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89276" y="760476"/>
              <a:ext cx="7094220" cy="5334000"/>
            </a:xfrm>
            <a:custGeom>
              <a:avLst/>
              <a:gdLst/>
              <a:ahLst/>
              <a:cxnLst/>
              <a:rect l="l" t="t" r="r" b="b"/>
              <a:pathLst>
                <a:path w="7094220" h="5334000">
                  <a:moveTo>
                    <a:pt x="709422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7094220" y="5334000"/>
                  </a:lnTo>
                  <a:lnTo>
                    <a:pt x="70942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105"/>
              <a:t> </a:t>
            </a:r>
            <a:r>
              <a:rPr dirty="0" sz="4800" spc="-490"/>
              <a:t>GUI</a:t>
            </a:r>
            <a:r>
              <a:rPr dirty="0" sz="4800" spc="-105"/>
              <a:t> </a:t>
            </a:r>
            <a:r>
              <a:rPr dirty="0" sz="4800" spc="155"/>
              <a:t>-</a:t>
            </a:r>
            <a:r>
              <a:rPr dirty="0" sz="4800" spc="-105"/>
              <a:t> </a:t>
            </a:r>
            <a:r>
              <a:rPr dirty="0" sz="4800" spc="-565"/>
              <a:t>AUDIO</a:t>
            </a:r>
            <a:r>
              <a:rPr dirty="0" sz="4800" spc="-95"/>
              <a:t> </a:t>
            </a:r>
            <a:r>
              <a:rPr dirty="0" sz="4800" spc="-660"/>
              <a:t>ADDED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830448" y="847471"/>
            <a:ext cx="649795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80645" indent="-11430">
              <a:lnSpc>
                <a:spcPct val="100000"/>
              </a:lnSpc>
              <a:spcBef>
                <a:spcPts val="95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quality-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of-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user-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friendly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"seamless".</a:t>
            </a:r>
            <a:endParaRPr sz="1600">
              <a:latin typeface="Carlito"/>
              <a:cs typeface="Carlito"/>
            </a:endParaRPr>
          </a:p>
          <a:p>
            <a:pPr algn="just" marL="113664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components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program:</a:t>
            </a:r>
            <a:endParaRPr sz="1600">
              <a:latin typeface="Carlito"/>
              <a:cs typeface="Carlito"/>
            </a:endParaRPr>
          </a:p>
          <a:p>
            <a:pPr algn="just" lvl="1" marL="469900" marR="24828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chose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masculine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think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it's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amusing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appreciate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easy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anyway.</a:t>
            </a:r>
            <a:endParaRPr sz="1600">
              <a:latin typeface="Carlito"/>
              <a:cs typeface="Carlito"/>
            </a:endParaRPr>
          </a:p>
          <a:p>
            <a:pPr algn="just" lvl="2" marL="10280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Wake</a:t>
            </a:r>
            <a:r>
              <a:rPr dirty="0" sz="16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Word</a:t>
            </a:r>
            <a:r>
              <a:rPr dirty="0" sz="16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"Hey</a:t>
            </a:r>
            <a:r>
              <a:rPr dirty="0" sz="16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Jaco"</a:t>
            </a:r>
            <a:r>
              <a:rPr dirty="0" sz="16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"Hey</a:t>
            </a:r>
            <a:r>
              <a:rPr dirty="0" sz="16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Turtlebot"</a:t>
            </a:r>
            <a:endParaRPr sz="1600">
              <a:latin typeface="Carlito"/>
              <a:cs typeface="Carlito"/>
            </a:endParaRPr>
          </a:p>
          <a:p>
            <a:pPr algn="just" lvl="2" marL="927100" marR="38036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Besides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recreating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Turtlebot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Jaco's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well,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future.</a:t>
            </a:r>
            <a:endParaRPr sz="1600">
              <a:latin typeface="Carlito"/>
              <a:cs typeface="Carlito"/>
            </a:endParaRPr>
          </a:p>
          <a:p>
            <a:pPr lvl="3" marL="14859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4859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explaining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origins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"tell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endParaRPr sz="1600">
              <a:latin typeface="Carlito"/>
              <a:cs typeface="Carlito"/>
            </a:endParaRPr>
          </a:p>
          <a:p>
            <a:pPr marL="13843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yourself"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1600">
              <a:latin typeface="Carlito"/>
              <a:cs typeface="Carlito"/>
            </a:endParaRPr>
          </a:p>
          <a:p>
            <a:pPr lvl="3" marL="1384300" marR="16383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4852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prompting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info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specifically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given,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course,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moving incrementally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later.</a:t>
            </a:r>
            <a:endParaRPr sz="1600">
              <a:latin typeface="Carlito"/>
              <a:cs typeface="Carlito"/>
            </a:endParaRPr>
          </a:p>
          <a:p>
            <a:pPr lvl="3" marL="14859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4859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extraneous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endParaRPr sz="1600">
              <a:latin typeface="Carlito"/>
              <a:cs typeface="Carlito"/>
            </a:endParaRPr>
          </a:p>
          <a:p>
            <a:pPr marL="138430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later,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comments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easter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eggs.</a:t>
            </a:r>
            <a:endParaRPr sz="1600">
              <a:latin typeface="Carlito"/>
              <a:cs typeface="Carlito"/>
            </a:endParaRPr>
          </a:p>
          <a:p>
            <a:pPr algn="just" lvl="2" marL="927100" marR="2286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folder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19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re-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train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functionality.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Original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lost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7416" y="711708"/>
              <a:ext cx="6301739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06851" y="751331"/>
              <a:ext cx="6187440" cy="5334000"/>
            </a:xfrm>
            <a:custGeom>
              <a:avLst/>
              <a:gdLst/>
              <a:ahLst/>
              <a:cxnLst/>
              <a:rect l="l" t="t" r="r" b="b"/>
              <a:pathLst>
                <a:path w="6187440" h="5334000">
                  <a:moveTo>
                    <a:pt x="618744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6187440" y="5334000"/>
                  </a:lnTo>
                  <a:lnTo>
                    <a:pt x="618744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100"/>
              <a:t> </a:t>
            </a:r>
            <a:r>
              <a:rPr dirty="0" sz="4800" spc="-490"/>
              <a:t>GUI</a:t>
            </a:r>
            <a:r>
              <a:rPr dirty="0" sz="4800" spc="-100"/>
              <a:t> </a:t>
            </a:r>
            <a:r>
              <a:rPr dirty="0" sz="4800" spc="155"/>
              <a:t>-</a:t>
            </a:r>
            <a:r>
              <a:rPr dirty="0" sz="4800" spc="-100"/>
              <a:t> </a:t>
            </a:r>
            <a:r>
              <a:rPr dirty="0" sz="4800" spc="-580"/>
              <a:t>THREADING</a:t>
            </a:r>
            <a:r>
              <a:rPr dirty="0" sz="4800" spc="-85"/>
              <a:t> </a:t>
            </a:r>
            <a:r>
              <a:rPr dirty="0" sz="4800" spc="-575"/>
              <a:t>IMPROVEMENTS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120898" y="820293"/>
            <a:ext cx="599440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0955" indent="-1206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Another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important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processing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sections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threads.</a:t>
            </a:r>
            <a:endParaRPr sz="1400">
              <a:latin typeface="Carlito"/>
              <a:cs typeface="Carlito"/>
            </a:endParaRPr>
          </a:p>
          <a:p>
            <a:pPr lvl="1" marL="469900" marR="18097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turtlebot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command-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running,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suspected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logic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needed 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workaround</a:t>
            </a:r>
            <a:endParaRPr sz="1400">
              <a:latin typeface="Carlito"/>
              <a:cs typeface="Carlito"/>
            </a:endParaRPr>
          </a:p>
          <a:p>
            <a:pPr algn="just" lvl="1" marL="469900" marR="46164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Remembered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team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members frequently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in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 scripts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concurrently.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So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implement this.</a:t>
            </a:r>
            <a:endParaRPr sz="1400">
              <a:latin typeface="Carlito"/>
              <a:cs typeface="Carlito"/>
            </a:endParaRPr>
          </a:p>
          <a:p>
            <a:pPr marL="127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PvPorcupine,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PvRhino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PVRecorder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big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endParaRPr sz="1400">
              <a:latin typeface="Carlito"/>
              <a:cs typeface="Carlito"/>
            </a:endParaRPr>
          </a:p>
          <a:p>
            <a:pPr marL="12700" marR="5461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allowed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conflict.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Jaco's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status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robot,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States.</a:t>
            </a:r>
            <a:endParaRPr sz="1400">
              <a:latin typeface="Carlito"/>
              <a:cs typeface="Carlito"/>
            </a:endParaRPr>
          </a:p>
          <a:p>
            <a:pPr marL="12700" marR="15303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finding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good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tutorials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achieve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ChatGPT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threading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module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known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queue.</a:t>
            </a:r>
            <a:endParaRPr sz="1400">
              <a:latin typeface="Carlito"/>
              <a:cs typeface="Carlito"/>
            </a:endParaRPr>
          </a:p>
          <a:p>
            <a:pPr lvl="1" marL="469900" marR="825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Queues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store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globally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threads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pass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information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functionalities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threads.</a:t>
            </a:r>
            <a:endParaRPr sz="1400">
              <a:latin typeface="Carlito"/>
              <a:cs typeface="Carlito"/>
            </a:endParaRPr>
          </a:p>
          <a:p>
            <a:pPr marL="12700" marR="4953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info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queues,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active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updating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information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1400">
              <a:latin typeface="Carlito"/>
              <a:cs typeface="Carlito"/>
            </a:endParaRPr>
          </a:p>
          <a:p>
            <a:pPr marL="100965" indent="-100330">
              <a:lnSpc>
                <a:spcPct val="100000"/>
              </a:lnSpc>
              <a:buSzPct val="92857"/>
              <a:buFont typeface="Trebuchet MS"/>
              <a:buChar char="•"/>
              <a:tabLst>
                <a:tab pos="1009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continue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later.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212" y="851916"/>
              <a:ext cx="10671048" cy="521360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2648" y="891539"/>
              <a:ext cx="10556875" cy="5100955"/>
            </a:xfrm>
            <a:custGeom>
              <a:avLst/>
              <a:gdLst/>
              <a:ahLst/>
              <a:cxnLst/>
              <a:rect l="l" t="t" r="r" b="b"/>
              <a:pathLst>
                <a:path w="10556875" h="5100955">
                  <a:moveTo>
                    <a:pt x="10556748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10556748" y="5100828"/>
                  </a:lnTo>
                  <a:lnTo>
                    <a:pt x="1055674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6046" y="-55676"/>
            <a:ext cx="463931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775"/>
              <a:t>PROJECT</a:t>
            </a:r>
            <a:r>
              <a:rPr dirty="0" sz="6600" spc="-114"/>
              <a:t> </a:t>
            </a:r>
            <a:r>
              <a:rPr dirty="0" sz="6600" spc="-940"/>
              <a:t>GOALS</a:t>
            </a:r>
            <a:endParaRPr sz="6600"/>
          </a:p>
        </p:txBody>
      </p:sp>
      <p:sp>
        <p:nvSpPr>
          <p:cNvPr id="6" name="object 6" descr=""/>
          <p:cNvSpPr txBox="1"/>
          <p:nvPr/>
        </p:nvSpPr>
        <p:spPr>
          <a:xfrm>
            <a:off x="900480" y="1288491"/>
            <a:ext cx="10089515" cy="3866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5729605" algn="l"/>
              </a:tabLst>
            </a:pP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achieved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another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robotic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arm,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TurtleBot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2i's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PhantomX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Pincher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5DOF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aims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extension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former.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learning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tool,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functionality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industrial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grade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fulfill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original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aiding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impaired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fashion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joystick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could.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	First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existing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functionality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robot,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seamless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commanded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benefit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everyday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8553" y="6028740"/>
            <a:ext cx="27819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231" y="6528003"/>
            <a:ext cx="1244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40578" y="6120790"/>
            <a:ext cx="2367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5" b="1">
                <a:solidFill>
                  <a:srgbClr val="FFFFFF"/>
                </a:solidFill>
                <a:latin typeface="Liberation Sans Narrow"/>
                <a:cs typeface="Liberation Sans Narrow"/>
              </a:rPr>
              <a:t>5/15/2023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68" y="711708"/>
              <a:ext cx="5175503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61004" y="751331"/>
              <a:ext cx="5061585" cy="5334000"/>
            </a:xfrm>
            <a:custGeom>
              <a:avLst/>
              <a:gdLst/>
              <a:ahLst/>
              <a:cxnLst/>
              <a:rect l="l" t="t" r="r" b="b"/>
              <a:pathLst>
                <a:path w="5061584" h="5334000">
                  <a:moveTo>
                    <a:pt x="5061204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5061204" y="5334000"/>
                  </a:lnTo>
                  <a:lnTo>
                    <a:pt x="506120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3565">
              <a:lnSpc>
                <a:spcPct val="100000"/>
              </a:lnSpc>
              <a:spcBef>
                <a:spcPts val="100"/>
              </a:spcBef>
            </a:pPr>
            <a:r>
              <a:rPr dirty="0" sz="4800" spc="-605"/>
              <a:t>PLANNED</a:t>
            </a:r>
            <a:r>
              <a:rPr dirty="0" sz="4800" spc="-75"/>
              <a:t> </a:t>
            </a:r>
            <a:r>
              <a:rPr dirty="0" sz="4800" spc="-625"/>
              <a:t>FEATURES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474846" y="774953"/>
            <a:ext cx="4717415" cy="5147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wish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future:</a:t>
            </a:r>
            <a:endParaRPr sz="1400">
              <a:latin typeface="Carlito"/>
              <a:cs typeface="Carlito"/>
            </a:endParaRPr>
          </a:p>
          <a:p>
            <a:pPr lvl="1" marL="469900" marR="126364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now,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two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shells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running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easily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turtlebot.</a:t>
            </a:r>
            <a:endParaRPr sz="1400">
              <a:latin typeface="Carlito"/>
              <a:cs typeface="Carlito"/>
            </a:endParaRPr>
          </a:p>
          <a:p>
            <a:pPr lvl="1" marL="469900" marR="6413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81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real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feasible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settle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for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finishes</a:t>
            </a:r>
            <a:endParaRPr sz="1400">
              <a:latin typeface="Carlito"/>
              <a:cs typeface="Carlito"/>
            </a:endParaRPr>
          </a:p>
          <a:p>
            <a:pPr lvl="1" marL="469900" marR="2984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incrementally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follows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macros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assistant.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work.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communicate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hopefully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clue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fixing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1400">
              <a:latin typeface="Carlito"/>
              <a:cs typeface="Carlito"/>
            </a:endParaRPr>
          </a:p>
          <a:p>
            <a:pPr lvl="2" marL="9271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incrementally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smooth.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move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smoothly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plane.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says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"move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forward"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60">
                <a:solidFill>
                  <a:srgbClr val="FFFFFF"/>
                </a:solidFill>
                <a:latin typeface="Carlito"/>
                <a:cs typeface="Carlito"/>
              </a:rPr>
              <a:t>y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only.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hard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kinematics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myself.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end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control,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something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use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desired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" y="662940"/>
              <a:ext cx="11934444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2503" y="702563"/>
              <a:ext cx="11820525" cy="5334000"/>
            </a:xfrm>
            <a:custGeom>
              <a:avLst/>
              <a:gdLst/>
              <a:ahLst/>
              <a:cxnLst/>
              <a:rect l="l" t="t" r="r" b="b"/>
              <a:pathLst>
                <a:path w="11820525" h="5334000">
                  <a:moveTo>
                    <a:pt x="11820144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1820144" y="5334000"/>
                  </a:lnTo>
                  <a:lnTo>
                    <a:pt x="1182014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15"/>
              <a:t>FIXED</a:t>
            </a:r>
            <a:r>
              <a:rPr dirty="0" sz="4800" spc="-75"/>
              <a:t> </a:t>
            </a:r>
            <a:r>
              <a:rPr dirty="0" sz="4800" spc="-655"/>
              <a:t>MELTED</a:t>
            </a:r>
            <a:r>
              <a:rPr dirty="0" sz="4800" spc="-100"/>
              <a:t> </a:t>
            </a:r>
            <a:r>
              <a:rPr dirty="0" sz="4800" spc="-610"/>
              <a:t>BATTERY</a:t>
            </a:r>
            <a:r>
              <a:rPr dirty="0" sz="4800" spc="-95"/>
              <a:t> </a:t>
            </a:r>
            <a:r>
              <a:rPr dirty="0" sz="4800" spc="-660"/>
              <a:t>CONNECTOR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5664708" y="922019"/>
            <a:ext cx="6349365" cy="5803900"/>
            <a:chOff x="5664708" y="922019"/>
            <a:chExt cx="6349365" cy="58039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4708" y="3511296"/>
              <a:ext cx="3671316" cy="20543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4708" y="947927"/>
              <a:ext cx="3695699" cy="24785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8988" y="922019"/>
              <a:ext cx="2253995" cy="29138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6735" y="3950208"/>
              <a:ext cx="2252345" cy="161696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07263" y="866012"/>
            <a:ext cx="496443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0990" indent="-2882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connector,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endParaRPr sz="1600">
              <a:latin typeface="Carlito"/>
              <a:cs typeface="Carlito"/>
            </a:endParaRPr>
          </a:p>
          <a:p>
            <a:pPr algn="just" marL="299085" marR="7937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simple,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depleted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~20V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left,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careful.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Isolated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terminals</a:t>
            </a:r>
            <a:r>
              <a:rPr dirty="0" sz="1600" spc="3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working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on it.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normally.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21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hrs.</a:t>
            </a:r>
            <a:endParaRPr sz="1600">
              <a:latin typeface="Carlito"/>
              <a:cs typeface="Carlito"/>
            </a:endParaRPr>
          </a:p>
          <a:p>
            <a:pPr algn="just" marL="299085" marR="692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Did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deplete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shorten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Inferred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29.4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endParaRPr sz="1600">
              <a:latin typeface="Carlito"/>
              <a:cs typeface="Carlito"/>
            </a:endParaRPr>
          </a:p>
          <a:p>
            <a:pPr algn="just"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nominal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v.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3.7</a:t>
            </a:r>
            <a:endParaRPr sz="1600">
              <a:latin typeface="Carlito"/>
              <a:cs typeface="Carlito"/>
            </a:endParaRPr>
          </a:p>
          <a:p>
            <a:pPr algn="just" marL="299085" marR="21653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nominally,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cells.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Max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4.2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29.4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total.</a:t>
            </a:r>
            <a:endParaRPr sz="1600">
              <a:latin typeface="Carlito"/>
              <a:cs typeface="Carlito"/>
            </a:endParaRPr>
          </a:p>
          <a:p>
            <a:pPr algn="just" marL="299085" marR="16764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Min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21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experience.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asked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care</a:t>
            </a:r>
            <a:endParaRPr sz="1600">
              <a:latin typeface="Carlito"/>
              <a:cs typeface="Carlito"/>
            </a:endParaRPr>
          </a:p>
          <a:p>
            <a:pPr algn="just"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correctly.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Confirmed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correct.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careful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V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destruction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05805" y="6057349"/>
            <a:ext cx="182054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6/13/23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711708"/>
              <a:ext cx="11934444" cy="54467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" y="751331"/>
              <a:ext cx="11820144" cy="5334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65"/>
              <a:t> </a:t>
            </a:r>
            <a:r>
              <a:rPr dirty="0" sz="4800" spc="-490"/>
              <a:t>GUI</a:t>
            </a:r>
            <a:r>
              <a:rPr dirty="0" sz="4800" spc="-65"/>
              <a:t> </a:t>
            </a:r>
            <a:r>
              <a:rPr dirty="0" sz="4800" spc="-530"/>
              <a:t>FUNCTIONALITY</a:t>
            </a:r>
            <a:r>
              <a:rPr dirty="0" sz="4800" spc="-60"/>
              <a:t> </a:t>
            </a:r>
            <a:r>
              <a:rPr dirty="0" sz="4800" spc="-705"/>
              <a:t>DEMO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99972" y="696468"/>
            <a:ext cx="10713720" cy="6029325"/>
            <a:chOff x="1299972" y="696468"/>
            <a:chExt cx="10713720" cy="602932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972" y="696468"/>
              <a:ext cx="9358884" cy="539953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80101" y="6120790"/>
            <a:ext cx="18205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6/13/23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79" y="6214871"/>
            <a:ext cx="1581912" cy="5105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7450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------</a:t>
            </a:r>
            <a:r>
              <a:rPr dirty="0" sz="6600" spc="-760">
                <a:solidFill>
                  <a:srgbClr val="00AFEF"/>
                </a:solidFill>
              </a:rPr>
              <a:t>SECTION</a:t>
            </a:r>
            <a:r>
              <a:rPr dirty="0" sz="6600" spc="75">
                <a:solidFill>
                  <a:srgbClr val="00AFEF"/>
                </a:solidFill>
              </a:rPr>
              <a:t> </a:t>
            </a:r>
            <a:r>
              <a:rPr dirty="0" sz="6600" spc="-645">
                <a:solidFill>
                  <a:srgbClr val="00AFEF"/>
                </a:solidFill>
              </a:rPr>
              <a:t>TWO-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31875" y="922731"/>
            <a:ext cx="5300345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1905">
              <a:lnSpc>
                <a:spcPct val="98100"/>
              </a:lnSpc>
              <a:spcBef>
                <a:spcPts val="300"/>
              </a:spcBef>
            </a:pPr>
            <a:r>
              <a:rPr dirty="0" sz="8800" spc="-1045" b="1">
                <a:solidFill>
                  <a:srgbClr val="FFFFFF"/>
                </a:solidFill>
                <a:latin typeface="Liberation Sans Narrow"/>
                <a:cs typeface="Liberation Sans Narrow"/>
              </a:rPr>
              <a:t>CONFIGURING </a:t>
            </a:r>
            <a:r>
              <a:rPr dirty="0" sz="8800" spc="-181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800" spc="-8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800" spc="-1390" b="1">
                <a:solidFill>
                  <a:srgbClr val="FFFFFF"/>
                </a:solidFill>
                <a:latin typeface="Trebuchet MS"/>
                <a:cs typeface="Trebuchet MS"/>
              </a:rPr>
              <a:t>JACKAL’S </a:t>
            </a:r>
            <a:r>
              <a:rPr dirty="0" sz="8800" spc="-1055" b="1">
                <a:solidFill>
                  <a:srgbClr val="FFFFFF"/>
                </a:solidFill>
                <a:latin typeface="Liberation Sans Narrow"/>
                <a:cs typeface="Liberation Sans Narrow"/>
              </a:rPr>
              <a:t>INTERNAL</a:t>
            </a:r>
            <a:r>
              <a:rPr dirty="0" sz="88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030" b="1">
                <a:solidFill>
                  <a:srgbClr val="FFFFFF"/>
                </a:solidFill>
                <a:latin typeface="Liberation Sans Narrow"/>
                <a:cs typeface="Liberation Sans Narrow"/>
              </a:rPr>
              <a:t>PC</a:t>
            </a:r>
            <a:endParaRPr sz="8800">
              <a:latin typeface="Liberation Sans Narrow"/>
              <a:cs typeface="Liberation Sans Narrow"/>
            </a:endParaRPr>
          </a:p>
          <a:p>
            <a:pPr marL="504825">
              <a:lnSpc>
                <a:spcPct val="100000"/>
              </a:lnSpc>
              <a:spcBef>
                <a:spcPts val="1205"/>
              </a:spcBef>
            </a:pPr>
            <a:r>
              <a:rPr dirty="0" sz="4800" spc="130" b="1">
                <a:solidFill>
                  <a:srgbClr val="00AFEF"/>
                </a:solidFill>
                <a:latin typeface="Liberation Sans Narrow"/>
                <a:cs typeface="Liberation Sans Narrow"/>
              </a:rPr>
              <a:t>6/15/23</a:t>
            </a:r>
            <a:r>
              <a:rPr dirty="0" sz="4800" spc="-12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95" b="1">
                <a:solidFill>
                  <a:srgbClr val="00AFEF"/>
                </a:solidFill>
                <a:latin typeface="Liberation Sans Narrow"/>
                <a:cs typeface="Liberation Sans Narrow"/>
              </a:rPr>
              <a:t>7/18/23</a:t>
            </a:r>
            <a:endParaRPr sz="4800">
              <a:latin typeface="Liberation Sans Narrow"/>
              <a:cs typeface="Liberation Sans Narro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0983" y="891539"/>
            <a:ext cx="5081015" cy="510082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21655" y="6009190"/>
            <a:ext cx="181737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" y="755904"/>
              <a:ext cx="11954256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7828" y="795527"/>
              <a:ext cx="11840210" cy="5221605"/>
            </a:xfrm>
            <a:custGeom>
              <a:avLst/>
              <a:gdLst/>
              <a:ahLst/>
              <a:cxnLst/>
              <a:rect l="l" t="t" r="r" b="b"/>
              <a:pathLst>
                <a:path w="11840210" h="5221605">
                  <a:moveTo>
                    <a:pt x="11839956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1839956" y="5221224"/>
                  </a:lnTo>
                  <a:lnTo>
                    <a:pt x="1183995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45"/>
              <a:t>SETTING</a:t>
            </a:r>
            <a:r>
              <a:rPr dirty="0" sz="4800" spc="-70"/>
              <a:t> </a:t>
            </a:r>
            <a:r>
              <a:rPr dirty="0" sz="4800" spc="-520"/>
              <a:t>UP</a:t>
            </a:r>
            <a:r>
              <a:rPr dirty="0" sz="4800" spc="-105"/>
              <a:t> </a:t>
            </a:r>
            <a:r>
              <a:rPr dirty="0" sz="4800" spc="-590"/>
              <a:t>JACKAL</a:t>
            </a:r>
            <a:r>
              <a:rPr dirty="0" sz="4800" spc="-80"/>
              <a:t> </a:t>
            </a:r>
            <a:r>
              <a:rPr dirty="0" sz="4800" spc="-665"/>
              <a:t>FOR</a:t>
            </a:r>
            <a:r>
              <a:rPr dirty="0" sz="4800" spc="-110"/>
              <a:t> </a:t>
            </a:r>
            <a:r>
              <a:rPr dirty="0" sz="4800" spc="-600"/>
              <a:t>USE</a:t>
            </a:r>
            <a:r>
              <a:rPr dirty="0" sz="4800" spc="-80"/>
              <a:t> </a:t>
            </a:r>
            <a:r>
              <a:rPr dirty="0" sz="4800" spc="155"/>
              <a:t>-</a:t>
            </a:r>
            <a:r>
              <a:rPr dirty="0" sz="4800" spc="-105"/>
              <a:t> </a:t>
            </a:r>
            <a:r>
              <a:rPr dirty="0" sz="4800" spc="-630"/>
              <a:t>PROBLEMS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4892040" y="1267967"/>
            <a:ext cx="7122159" cy="5457825"/>
            <a:chOff x="4892040" y="1267967"/>
            <a:chExt cx="7122159" cy="54578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2040" y="1267967"/>
              <a:ext cx="6597396" cy="38481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82346" y="861187"/>
            <a:ext cx="438912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following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tutorial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400">
              <a:latin typeface="Carlito"/>
              <a:cs typeface="Carlito"/>
            </a:endParaRPr>
          </a:p>
          <a:p>
            <a:pPr marL="299085" marR="5270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Pinging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gave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saying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host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reached.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charging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SBC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PC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endParaRPr sz="1400">
              <a:latin typeface="Carlito"/>
              <a:cs typeface="Carlito"/>
            </a:endParaRPr>
          </a:p>
          <a:p>
            <a:pPr lvl="2" marL="1213485" marR="3111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Worried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advanced capabilities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point-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cloud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generation</a:t>
            </a:r>
            <a:r>
              <a:rPr dirty="0" sz="1400" spc="229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apparently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made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Intel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UHD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60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integrated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nearly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core</a:t>
            </a:r>
            <a:r>
              <a:rPr dirty="0" sz="1400" spc="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400" spc="2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entry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probably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complex operations.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capture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4k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15fps,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1080p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30,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720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60,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480p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100+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fps.</a:t>
            </a:r>
            <a:endParaRPr sz="14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supports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on-board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processing.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happening between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computers,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1737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883919"/>
              <a:ext cx="9195816" cy="48371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20011" y="923544"/>
              <a:ext cx="9081770" cy="4724400"/>
            </a:xfrm>
            <a:custGeom>
              <a:avLst/>
              <a:gdLst/>
              <a:ahLst/>
              <a:cxnLst/>
              <a:rect l="l" t="t" r="r" b="b"/>
              <a:pathLst>
                <a:path w="9081770" h="4724400">
                  <a:moveTo>
                    <a:pt x="9081516" y="0"/>
                  </a:moveTo>
                  <a:lnTo>
                    <a:pt x="0" y="0"/>
                  </a:lnTo>
                  <a:lnTo>
                    <a:pt x="0" y="4724400"/>
                  </a:lnTo>
                  <a:lnTo>
                    <a:pt x="9081516" y="4724400"/>
                  </a:lnTo>
                  <a:lnTo>
                    <a:pt x="908151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555"/>
              <a:t>INTERNAL</a:t>
            </a:r>
            <a:r>
              <a:rPr dirty="0" sz="4800" spc="-90"/>
              <a:t> </a:t>
            </a:r>
            <a:r>
              <a:rPr dirty="0" sz="4800" spc="-620"/>
              <a:t>COMPUTER</a:t>
            </a:r>
            <a:r>
              <a:rPr dirty="0" sz="4800" spc="-95"/>
              <a:t> </a:t>
            </a:r>
            <a:r>
              <a:rPr dirty="0" sz="4800" spc="-630"/>
              <a:t>AND</a:t>
            </a:r>
            <a:r>
              <a:rPr dirty="0" sz="4800" spc="-100"/>
              <a:t> </a:t>
            </a:r>
            <a:r>
              <a:rPr dirty="0" sz="4800" spc="-600"/>
              <a:t>MCU</a:t>
            </a:r>
            <a:r>
              <a:rPr dirty="0" sz="4800" spc="-105"/>
              <a:t> </a:t>
            </a:r>
            <a:r>
              <a:rPr dirty="0" sz="4800" spc="-475"/>
              <a:t>ISSUES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59407" y="1030985"/>
            <a:ext cx="7944484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Carlito"/>
              <a:buChar char="-"/>
              <a:tabLst>
                <a:tab pos="2990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Spoke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issues.</a:t>
            </a:r>
            <a:r>
              <a:rPr dirty="0" sz="1800" spc="3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asked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check: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Hostname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Serial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No.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Jackal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drops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attempting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responsible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outage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2160"/>
              </a:spcBef>
              <a:buFont typeface="Carlito"/>
              <a:buChar char="-"/>
              <a:tabLst>
                <a:tab pos="756285" algn="l"/>
              </a:tabLst>
            </a:pP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Findings: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off: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27.34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on: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27.31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(fluctuating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.34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.32)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present</a:t>
            </a:r>
            <a:endParaRPr sz="18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shuts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off,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sounds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circuit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breaking 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triggering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overvoltage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protection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above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volts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spc="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 did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think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 have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hunch</a:t>
            </a:r>
            <a:endParaRPr sz="1800">
              <a:latin typeface="Carlito"/>
              <a:cs typeface="Carlito"/>
            </a:endParaRPr>
          </a:p>
          <a:p>
            <a:pPr lvl="2" marL="1213485" marR="440055" indent="-287020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Otherwise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missing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somewhere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causing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erratic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waiting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Clearpath's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assistance.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46090" y="5856223"/>
            <a:ext cx="18034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0"/>
              <a:t>PICTURES</a:t>
            </a:r>
            <a:r>
              <a:rPr dirty="0" sz="4800" spc="-80"/>
              <a:t> </a:t>
            </a:r>
            <a:r>
              <a:rPr dirty="0" sz="4800" spc="-685"/>
              <a:t>OF</a:t>
            </a:r>
            <a:r>
              <a:rPr dirty="0" sz="4800" spc="-95"/>
              <a:t> </a:t>
            </a:r>
            <a:r>
              <a:rPr dirty="0" sz="4800" spc="-555"/>
              <a:t>INTERNAL</a:t>
            </a:r>
            <a:r>
              <a:rPr dirty="0" sz="4800" spc="-85"/>
              <a:t> </a:t>
            </a:r>
            <a:r>
              <a:rPr dirty="0" sz="4800" spc="-550"/>
              <a:t>PC</a:t>
            </a:r>
            <a:r>
              <a:rPr dirty="0" sz="4800" spc="-95"/>
              <a:t> </a:t>
            </a:r>
            <a:r>
              <a:rPr dirty="0" sz="4800" spc="-625"/>
              <a:t>COMPONENTS</a:t>
            </a:r>
            <a:r>
              <a:rPr dirty="0" sz="4800" spc="-85"/>
              <a:t> </a:t>
            </a:r>
            <a:r>
              <a:rPr dirty="0" sz="4800" spc="-680"/>
              <a:t>ON</a:t>
            </a:r>
            <a:r>
              <a:rPr dirty="0" sz="4800" spc="-100"/>
              <a:t> </a:t>
            </a:r>
            <a:r>
              <a:rPr dirty="0" sz="4800" spc="-600"/>
              <a:t>JACKAL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134112" y="1185672"/>
            <a:ext cx="11943715" cy="5539740"/>
            <a:chOff x="134112" y="1185672"/>
            <a:chExt cx="11943715" cy="55397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1219" y="1185672"/>
              <a:ext cx="2316479" cy="4114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1" y="1185672"/>
              <a:ext cx="2318004" cy="4114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2" y="1185672"/>
              <a:ext cx="2316479" cy="4114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3112" y="1185672"/>
              <a:ext cx="2316480" cy="4114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6047" y="1185672"/>
              <a:ext cx="2316479" cy="41148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448180" y="5351170"/>
            <a:ext cx="976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right: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(1)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1st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PDB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(2)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PDB(3)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(4)motherboard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GPU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endParaRPr sz="1800">
              <a:latin typeface="Carlito"/>
              <a:cs typeface="Carlito"/>
            </a:endParaRPr>
          </a:p>
          <a:p>
            <a:pPr algn="ctr" marL="55244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(5)Zoomed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0"/>
              <a:t>PICTURES</a:t>
            </a:r>
            <a:r>
              <a:rPr dirty="0" sz="4800" spc="-80"/>
              <a:t> </a:t>
            </a:r>
            <a:r>
              <a:rPr dirty="0" sz="4800" spc="-685"/>
              <a:t>OF</a:t>
            </a:r>
            <a:r>
              <a:rPr dirty="0" sz="4800" spc="-95"/>
              <a:t> </a:t>
            </a: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630"/>
              <a:t>MCU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1732788" y="879347"/>
            <a:ext cx="10281285" cy="5846445"/>
            <a:chOff x="1732788" y="879347"/>
            <a:chExt cx="10281285" cy="584644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88" y="879347"/>
              <a:ext cx="9102852" cy="513740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75"/>
              <a:t>SUPPORT</a:t>
            </a:r>
            <a:r>
              <a:rPr dirty="0" sz="4800" spc="-90"/>
              <a:t> </a:t>
            </a:r>
            <a:r>
              <a:rPr dirty="0" sz="4800" spc="-610"/>
              <a:t>UPDATE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5042915" y="897636"/>
            <a:ext cx="6971030" cy="5828030"/>
            <a:chOff x="5042915" y="897636"/>
            <a:chExt cx="6971030" cy="58280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9" y="975360"/>
              <a:ext cx="3400043" cy="45826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2915" y="897636"/>
              <a:ext cx="2700528" cy="468172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83260" y="1021841"/>
            <a:ext cx="4657090" cy="414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6165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resolved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flipping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switch.</a:t>
            </a:r>
            <a:endParaRPr sz="1800">
              <a:latin typeface="Carlito"/>
              <a:cs typeface="Carlito"/>
            </a:endParaRPr>
          </a:p>
          <a:p>
            <a:pPr marL="299085" marR="28321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itself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on...</a:t>
            </a:r>
            <a:endParaRPr sz="1800">
              <a:latin typeface="Carlito"/>
              <a:cs typeface="Carlito"/>
            </a:endParaRPr>
          </a:p>
          <a:p>
            <a:pPr marL="299085" marR="2286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agent,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Rusty,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suspects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died,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firmware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unable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(It's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basic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CR2032)</a:t>
            </a:r>
            <a:endParaRPr sz="18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behavior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powers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detected.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inactive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happen.</a:t>
            </a:r>
            <a:endParaRPr sz="1800">
              <a:latin typeface="Carlito"/>
              <a:cs typeface="Carlito"/>
            </a:endParaRPr>
          </a:p>
          <a:p>
            <a:pPr marL="299085" marR="7175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advised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PWRBTN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pin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813816"/>
              <a:ext cx="12163425" cy="5222875"/>
            </a:xfrm>
            <a:custGeom>
              <a:avLst/>
              <a:gdLst/>
              <a:ahLst/>
              <a:cxnLst/>
              <a:rect l="l" t="t" r="r" b="b"/>
              <a:pathLst>
                <a:path w="12163425" h="5222875">
                  <a:moveTo>
                    <a:pt x="12163044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63044" y="5222748"/>
                  </a:lnTo>
                  <a:lnTo>
                    <a:pt x="1216304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75"/>
              <a:t>SUPPORT</a:t>
            </a:r>
            <a:r>
              <a:rPr dirty="0" sz="4800" spc="-90"/>
              <a:t> </a:t>
            </a:r>
            <a:r>
              <a:rPr dirty="0" sz="4800" spc="-395"/>
              <a:t>UPDATE(2)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172460" y="5260975"/>
            <a:ext cx="5292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Panel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PC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670048" y="976883"/>
            <a:ext cx="6789420" cy="4300855"/>
            <a:chOff x="2670048" y="976883"/>
            <a:chExt cx="6789420" cy="430085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280" y="3936491"/>
              <a:ext cx="2264664" cy="13014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0048" y="976883"/>
              <a:ext cx="4465320" cy="430072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79692" y="4357116"/>
              <a:ext cx="279400" cy="603885"/>
            </a:xfrm>
            <a:custGeom>
              <a:avLst/>
              <a:gdLst/>
              <a:ahLst/>
              <a:cxnLst/>
              <a:rect l="l" t="t" r="r" b="b"/>
              <a:pathLst>
                <a:path w="279400" h="603885">
                  <a:moveTo>
                    <a:pt x="0" y="603504"/>
                  </a:moveTo>
                  <a:lnTo>
                    <a:pt x="278892" y="603504"/>
                  </a:lnTo>
                  <a:lnTo>
                    <a:pt x="278892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4804" y="999743"/>
              <a:ext cx="2264663" cy="287883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1210" y="899160"/>
            <a:ext cx="5049265" cy="50825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5401" y="5980582"/>
            <a:ext cx="27565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0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5401" y="6407911"/>
            <a:ext cx="2781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5231" y="6528003"/>
            <a:ext cx="1244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75385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------</a:t>
            </a:r>
            <a:r>
              <a:rPr dirty="0" sz="6600" spc="-760">
                <a:solidFill>
                  <a:srgbClr val="00AFEF"/>
                </a:solidFill>
              </a:rPr>
              <a:t>SECTION</a:t>
            </a:r>
            <a:r>
              <a:rPr dirty="0" sz="6600" spc="65">
                <a:solidFill>
                  <a:srgbClr val="00AFEF"/>
                </a:solidFill>
              </a:rPr>
              <a:t> </a:t>
            </a:r>
            <a:r>
              <a:rPr dirty="0" sz="6600" spc="-655">
                <a:solidFill>
                  <a:srgbClr val="00AFEF"/>
                </a:solidFill>
              </a:rPr>
              <a:t>ONE-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180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94259" y="921207"/>
            <a:ext cx="6755130" cy="43611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ct val="98100"/>
              </a:lnSpc>
              <a:spcBef>
                <a:spcPts val="320"/>
              </a:spcBef>
            </a:pPr>
            <a:r>
              <a:rPr dirty="0" sz="9600" spc="-1190" b="1">
                <a:solidFill>
                  <a:srgbClr val="FFFFFF"/>
                </a:solidFill>
                <a:latin typeface="Liberation Sans Narrow"/>
                <a:cs typeface="Liberation Sans Narrow"/>
              </a:rPr>
              <a:t>CREATING</a:t>
            </a:r>
            <a:r>
              <a:rPr dirty="0" sz="96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105" b="1">
                <a:solidFill>
                  <a:srgbClr val="FFFFFF"/>
                </a:solidFill>
                <a:latin typeface="Liberation Sans Narrow"/>
                <a:cs typeface="Liberation Sans Narrow"/>
              </a:rPr>
              <a:t>VOICE </a:t>
            </a:r>
            <a:r>
              <a:rPr dirty="0" sz="9600" spc="-1340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9600" spc="-2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415" b="1">
                <a:solidFill>
                  <a:srgbClr val="FFFFFF"/>
                </a:solidFill>
                <a:latin typeface="Liberation Sans Narrow"/>
                <a:cs typeface="Liberation Sans Narrow"/>
              </a:rPr>
              <a:t>FOR </a:t>
            </a:r>
            <a:r>
              <a:rPr dirty="0" sz="9600" spc="-1100" b="1">
                <a:solidFill>
                  <a:srgbClr val="FFFFFF"/>
                </a:solidFill>
                <a:latin typeface="Liberation Sans Narrow"/>
                <a:cs typeface="Liberation Sans Narrow"/>
              </a:rPr>
              <a:t>JACO</a:t>
            </a:r>
            <a:r>
              <a:rPr dirty="0" sz="9600" spc="-204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350" b="1">
                <a:solidFill>
                  <a:srgbClr val="FFFFFF"/>
                </a:solidFill>
                <a:latin typeface="Liberation Sans Narrow"/>
                <a:cs typeface="Liberation Sans Narrow"/>
              </a:rPr>
              <a:t>ARM</a:t>
            </a:r>
            <a:endParaRPr sz="96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21663" y="5272227"/>
            <a:ext cx="40392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00AFEF"/>
                </a:solidFill>
                <a:latin typeface="Liberation Sans Narrow"/>
                <a:cs typeface="Liberation Sans Narrow"/>
              </a:rPr>
              <a:t>5/15/23</a:t>
            </a:r>
            <a:r>
              <a:rPr dirty="0" sz="4800" spc="-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20" b="1">
                <a:solidFill>
                  <a:srgbClr val="00AFE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10"/>
              <a:t>POWERING</a:t>
            </a:r>
            <a:r>
              <a:rPr dirty="0" sz="4800" spc="-85"/>
              <a:t> </a:t>
            </a:r>
            <a:r>
              <a:rPr dirty="0" sz="4800" spc="-680"/>
              <a:t>ON</a:t>
            </a:r>
            <a:r>
              <a:rPr dirty="0" sz="4800" spc="-90"/>
              <a:t> </a:t>
            </a:r>
            <a:r>
              <a:rPr dirty="0" sz="4800" spc="-575"/>
              <a:t>PC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5492496" y="1126236"/>
            <a:ext cx="6521450" cy="5599430"/>
            <a:chOff x="5492496" y="1126236"/>
            <a:chExt cx="6521450" cy="55994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496" y="4154424"/>
              <a:ext cx="2430779" cy="15312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496" y="1126236"/>
              <a:ext cx="5251704" cy="29519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0" y="4154424"/>
              <a:ext cx="2743200" cy="154533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8927" y="961390"/>
            <a:ext cx="4562475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indeed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  <a:p>
            <a:pPr marL="299085" marR="31369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ethernet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operational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host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endParaRPr sz="1800">
              <a:latin typeface="Carlito"/>
              <a:cs typeface="Carlito"/>
            </a:endParaRPr>
          </a:p>
          <a:p>
            <a:pPr marL="299085" marR="42989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display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directly.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HDMI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ports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worked.</a:t>
            </a:r>
            <a:endParaRPr sz="1800">
              <a:latin typeface="Carlito"/>
              <a:cs typeface="Carlito"/>
            </a:endParaRPr>
          </a:p>
          <a:p>
            <a:pPr marL="299085" marR="29654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Read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inactive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sensor,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BIOS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revert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saved</a:t>
            </a:r>
            <a:endParaRPr sz="1800">
              <a:latin typeface="Carlito"/>
              <a:cs typeface="Carlito"/>
            </a:endParaRPr>
          </a:p>
          <a:p>
            <a:pPr lvl="1" marL="756285" marR="20002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selects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motherboard's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card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GPU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disables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motherboard's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HDMI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ports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display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enabled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26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229"/>
              <a:t>WI-</a:t>
            </a:r>
            <a:r>
              <a:rPr dirty="0" sz="4800" spc="-350"/>
              <a:t>FI</a:t>
            </a:r>
            <a:r>
              <a:rPr dirty="0" sz="4800" spc="-90"/>
              <a:t> </a:t>
            </a:r>
            <a:r>
              <a:rPr dirty="0" sz="4800" spc="-555"/>
              <a:t>SETUP</a:t>
            </a:r>
            <a:r>
              <a:rPr dirty="0" sz="4800" spc="-80"/>
              <a:t> </a:t>
            </a:r>
            <a:r>
              <a:rPr dirty="0" sz="4800" spc="-475"/>
              <a:t>ISSUES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90488" y="957072"/>
            <a:ext cx="5823585" cy="5768340"/>
            <a:chOff x="6190488" y="957072"/>
            <a:chExt cx="5823585" cy="57683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488" y="957072"/>
              <a:ext cx="4942332" cy="30525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8" y="3067811"/>
              <a:ext cx="4937760" cy="277520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8927" y="1131570"/>
            <a:ext cx="6030595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91440" indent="-8890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Unfortunately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arose</a:t>
            </a:r>
            <a:endParaRPr sz="1800">
              <a:latin typeface="Carlito"/>
              <a:cs typeface="Carlito"/>
            </a:endParaRPr>
          </a:p>
          <a:p>
            <a:pPr algn="just" marL="12700" marR="165735" indent="-10160">
              <a:lnSpc>
                <a:spcPct val="100000"/>
              </a:lnSpc>
              <a:spcBef>
                <a:spcPts val="2160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computer,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"failed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session."</a:t>
            </a:r>
            <a:endParaRPr sz="1800">
              <a:latin typeface="Carlito"/>
              <a:cs typeface="Carlito"/>
            </a:endParaRPr>
          </a:p>
          <a:p>
            <a:pPr algn="just" marL="12700" marR="9906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switching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trying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"wicd-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curses"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3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"bios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wgds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wrds."</a:t>
            </a:r>
            <a:endParaRPr sz="1800">
              <a:latin typeface="Carlito"/>
              <a:cs typeface="Carlito"/>
            </a:endParaRPr>
          </a:p>
          <a:p>
            <a:pPr algn="just" marL="12700" marR="6096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visible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password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never connects</a:t>
            </a:r>
            <a:endParaRPr sz="1800">
              <a:latin typeface="Carlito"/>
              <a:cs typeface="Carlito"/>
            </a:endParaRPr>
          </a:p>
          <a:p>
            <a:pPr algn="just" marL="12700" marR="99695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router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ethernet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seemed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endParaRPr sz="1800">
              <a:latin typeface="Carlito"/>
              <a:cs typeface="Carlito"/>
            </a:endParaRPr>
          </a:p>
          <a:p>
            <a:pPr marL="12700" marR="62103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3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aren't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loading properly</a:t>
            </a:r>
            <a:endParaRPr sz="1800">
              <a:latin typeface="Carlito"/>
              <a:cs typeface="Carlito"/>
            </a:endParaRPr>
          </a:p>
          <a:p>
            <a:pPr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suggested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programmed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immediately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80101" y="6120790"/>
            <a:ext cx="16421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80" b="1">
                <a:solidFill>
                  <a:srgbClr val="FFFFFF"/>
                </a:solidFill>
                <a:latin typeface="Liberation Sans Narrow"/>
                <a:cs typeface="Liberation Sans Narrow"/>
              </a:rPr>
              <a:t>7/7/23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29995"/>
              <a:ext cx="12172315" cy="5222875"/>
            </a:xfrm>
            <a:custGeom>
              <a:avLst/>
              <a:gdLst/>
              <a:ahLst/>
              <a:cxnLst/>
              <a:rect l="l" t="t" r="r" b="b"/>
              <a:pathLst>
                <a:path w="12172315" h="5222875">
                  <a:moveTo>
                    <a:pt x="12172188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72188" y="5222748"/>
                  </a:lnTo>
                  <a:lnTo>
                    <a:pt x="1217218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FINALLY</a:t>
            </a:r>
            <a:r>
              <a:rPr dirty="0" sz="4800" spc="-110"/>
              <a:t> </a:t>
            </a:r>
            <a:r>
              <a:rPr dirty="0" sz="4800" spc="-605"/>
              <a:t>GETTING</a:t>
            </a:r>
            <a:r>
              <a:rPr dirty="0" sz="4800" spc="-65"/>
              <a:t> </a:t>
            </a:r>
            <a:r>
              <a:rPr dirty="0" sz="4800" spc="-635"/>
              <a:t>THE</a:t>
            </a:r>
            <a:r>
              <a:rPr dirty="0" sz="4800" spc="-100"/>
              <a:t> </a:t>
            </a:r>
            <a:r>
              <a:rPr dirty="0" sz="4800" spc="-550"/>
              <a:t>PC</a:t>
            </a:r>
            <a:r>
              <a:rPr dirty="0" sz="4800" spc="-90"/>
              <a:t> </a:t>
            </a:r>
            <a:r>
              <a:rPr dirty="0" sz="4800" spc="-655"/>
              <a:t>WORKING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60654" y="6082080"/>
            <a:ext cx="291973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589776" y="1098803"/>
            <a:ext cx="5424170" cy="5626735"/>
            <a:chOff x="6589776" y="1098803"/>
            <a:chExt cx="5424170" cy="562673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9776" y="1098803"/>
              <a:ext cx="5145024" cy="11186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5435" y="2470403"/>
              <a:ext cx="1830324" cy="215036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7876" y="2470403"/>
              <a:ext cx="3153155" cy="215036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8927" y="948004"/>
            <a:ext cx="6433820" cy="4965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battery.</a:t>
            </a:r>
            <a:endParaRPr sz="1800">
              <a:latin typeface="Carlito"/>
              <a:cs typeface="Carlito"/>
            </a:endParaRPr>
          </a:p>
          <a:p>
            <a:pPr marL="184785" marR="212725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Unfortunately,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reset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enable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setting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endParaRPr sz="1800">
              <a:latin typeface="Carlito"/>
              <a:cs typeface="Carlito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switch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  <a:p>
            <a:pPr marL="184785" marR="413384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sign-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corrupted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somehow.</a:t>
            </a:r>
            <a:endParaRPr sz="1800">
              <a:latin typeface="Carlito"/>
              <a:cs typeface="Carlito"/>
            </a:endParaRPr>
          </a:p>
          <a:p>
            <a:pPr lvl="1" marL="641985" marR="778510" indent="-17272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virtual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(Ctrl+Alt+F2)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ethernet.</a:t>
            </a:r>
            <a:endParaRPr sz="1800">
              <a:latin typeface="Carlito"/>
              <a:cs typeface="Carlito"/>
            </a:endParaRPr>
          </a:p>
          <a:p>
            <a:pPr lvl="1" marL="641985" indent="-172085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reinstalled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sign-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endParaRPr sz="1800">
              <a:latin typeface="Carlito"/>
              <a:cs typeface="Carlito"/>
            </a:endParaRPr>
          </a:p>
          <a:p>
            <a:pPr lvl="2" marL="1099185" indent="-172085">
              <a:lnSpc>
                <a:spcPct val="100000"/>
              </a:lnSpc>
              <a:buFont typeface="Arial"/>
              <a:buChar char="•"/>
              <a:tabLst>
                <a:tab pos="10991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reinstall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packs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endParaRPr sz="1800">
              <a:latin typeface="Carlito"/>
              <a:cs typeface="Carlito"/>
            </a:endParaRPr>
          </a:p>
          <a:p>
            <a:pPr marL="10991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usable</a:t>
            </a:r>
            <a:endParaRPr sz="1800">
              <a:latin typeface="Carlito"/>
              <a:cs typeface="Carlito"/>
            </a:endParaRPr>
          </a:p>
          <a:p>
            <a:pPr lvl="1" marL="641985" marR="78740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419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replaced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driver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either</a:t>
            </a:r>
            <a:endParaRPr sz="1800">
              <a:latin typeface="Carlito"/>
              <a:cs typeface="Carlito"/>
            </a:endParaRPr>
          </a:p>
          <a:p>
            <a:pPr marL="184785" marR="206375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connection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internal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PC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seems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bit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spotty.</a:t>
            </a:r>
            <a:r>
              <a:rPr dirty="0" sz="1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Can’t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effectively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download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anything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machine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wifi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now,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goal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along.</a:t>
            </a:r>
            <a:endParaRPr sz="18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80101" y="6120790"/>
            <a:ext cx="18084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7/18/23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048" y="891539"/>
              <a:ext cx="5326380" cy="51023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7704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55">
                <a:solidFill>
                  <a:srgbClr val="00AFEF"/>
                </a:solidFill>
              </a:rPr>
              <a:t> </a:t>
            </a:r>
            <a:r>
              <a:rPr dirty="0" sz="6600" spc="-700">
                <a:solidFill>
                  <a:srgbClr val="00AFEF"/>
                </a:solidFill>
              </a:rPr>
              <a:t>THREE-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02335" y="922731"/>
            <a:ext cx="5556250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>
              <a:lnSpc>
                <a:spcPct val="98100"/>
              </a:lnSpc>
              <a:spcBef>
                <a:spcPts val="300"/>
              </a:spcBef>
            </a:pPr>
            <a:r>
              <a:rPr dirty="0" sz="8800" spc="-1030" b="1">
                <a:solidFill>
                  <a:srgbClr val="FFFFFF"/>
                </a:solidFill>
                <a:latin typeface="Liberation Sans Narrow"/>
                <a:cs typeface="Liberation Sans Narrow"/>
              </a:rPr>
              <a:t>IMPLEMENTING </a:t>
            </a:r>
            <a:r>
              <a:rPr dirty="0" sz="8800" spc="-1150" b="1">
                <a:solidFill>
                  <a:srgbClr val="FFFFFF"/>
                </a:solidFill>
                <a:latin typeface="Liberation Sans Narrow"/>
                <a:cs typeface="Liberation Sans Narrow"/>
              </a:rPr>
              <a:t>COMPUTER </a:t>
            </a:r>
            <a:r>
              <a:rPr dirty="0" sz="8800" spc="-785" b="1">
                <a:solidFill>
                  <a:srgbClr val="FFFFFF"/>
                </a:solidFill>
                <a:latin typeface="Liberation Sans Narrow"/>
                <a:cs typeface="Liberation Sans Narrow"/>
              </a:rPr>
              <a:t>VISION</a:t>
            </a:r>
            <a:endParaRPr sz="8800">
              <a:latin typeface="Liberation Sans Narrow"/>
              <a:cs typeface="Liberation Sans Narrow"/>
            </a:endParaRPr>
          </a:p>
          <a:p>
            <a:pPr algn="ctr" marR="135890">
              <a:lnSpc>
                <a:spcPct val="100000"/>
              </a:lnSpc>
              <a:spcBef>
                <a:spcPts val="1205"/>
              </a:spcBef>
            </a:pPr>
            <a:r>
              <a:rPr dirty="0" sz="4800" spc="110" b="1">
                <a:solidFill>
                  <a:srgbClr val="00AFEF"/>
                </a:solidFill>
                <a:latin typeface="Liberation Sans Narrow"/>
                <a:cs typeface="Liberation Sans Narrow"/>
              </a:rPr>
              <a:t>7/19/23</a:t>
            </a:r>
            <a:r>
              <a:rPr dirty="0" sz="4800" spc="-10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0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270" b="1">
                <a:solidFill>
                  <a:srgbClr val="00AFEF"/>
                </a:solidFill>
                <a:latin typeface="Liberation Sans Narrow"/>
                <a:cs typeface="Liberation Sans Narrow"/>
              </a:rPr>
              <a:t>8/29/23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69941" y="6033880"/>
            <a:ext cx="180403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15"/>
              <a:t>IMPLEMENTING</a:t>
            </a:r>
            <a:r>
              <a:rPr dirty="0" spc="-65"/>
              <a:t> </a:t>
            </a:r>
            <a:r>
              <a:rPr dirty="0" spc="-570"/>
              <a:t>COMPUTER</a:t>
            </a:r>
            <a:r>
              <a:rPr dirty="0" spc="-95"/>
              <a:t> </a:t>
            </a:r>
            <a:r>
              <a:rPr dirty="0" spc="-390"/>
              <a:t>VISION</a:t>
            </a:r>
            <a:r>
              <a:rPr dirty="0" spc="-70"/>
              <a:t> </a:t>
            </a:r>
            <a:r>
              <a:rPr dirty="0" spc="-610"/>
              <a:t>FOR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70"/>
              <a:t> </a:t>
            </a:r>
            <a:r>
              <a:rPr dirty="0" spc="-545"/>
              <a:t>DETECTION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7520940" y="835152"/>
            <a:ext cx="4493260" cy="5890260"/>
            <a:chOff x="7520940" y="835152"/>
            <a:chExt cx="4493260" cy="58902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0940" y="835152"/>
              <a:ext cx="2743200" cy="25481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688" y="3945636"/>
              <a:ext cx="2743200" cy="145694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16660" y="988263"/>
            <a:ext cx="5732780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part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senior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involve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learned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look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once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(YOLO)</a:t>
            </a:r>
            <a:endParaRPr sz="1400">
              <a:latin typeface="Carlito"/>
              <a:cs typeface="Carlito"/>
            </a:endParaRPr>
          </a:p>
          <a:p>
            <a:pPr lvl="1" marL="640715" marR="12700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real-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robot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400">
              <a:latin typeface="Carlito"/>
              <a:cs typeface="Carlito"/>
            </a:endParaRPr>
          </a:p>
          <a:p>
            <a:pPr lvl="1" marL="640715" marR="40005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good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SSD,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etc,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recognize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everyday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bags,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doorknobs,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cups,</a:t>
            </a:r>
            <a:endParaRPr sz="14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water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bottles,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etc.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things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your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commonly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endParaRPr sz="1400">
              <a:latin typeface="Carlito"/>
              <a:cs typeface="Carlito"/>
            </a:endParaRPr>
          </a:p>
          <a:p>
            <a:pPr marL="183515" marR="4254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wanted. 	Would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take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tinkering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perform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task</a:t>
            </a:r>
            <a:endParaRPr sz="1400">
              <a:latin typeface="Carlito"/>
              <a:cs typeface="Carlito"/>
            </a:endParaRPr>
          </a:p>
          <a:p>
            <a:pPr lvl="1" marL="640715" marR="37973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myself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Github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endParaRPr sz="14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u="sng" sz="1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  <a:hlinkClick r:id="rId6"/>
              </a:rPr>
              <a:t>https://github.com/Kinovarobotics/ros_kortex_vision</a:t>
            </a:r>
            <a:endParaRPr sz="1400">
              <a:latin typeface="Carlito"/>
              <a:cs typeface="Carlito"/>
            </a:endParaRPr>
          </a:p>
          <a:p>
            <a:pPr lvl="1" marL="640715" marR="137160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infrastructure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functionality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am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envisioning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exists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already,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date.</a:t>
            </a:r>
            <a:endParaRPr sz="1400">
              <a:latin typeface="Carlito"/>
              <a:cs typeface="Carlito"/>
            </a:endParaRPr>
          </a:p>
          <a:p>
            <a:pPr marL="183515" marR="18986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UGV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installed 	already.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34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1027" y="722376"/>
              <a:ext cx="6099048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50464" y="762000"/>
              <a:ext cx="5984875" cy="5222875"/>
            </a:xfrm>
            <a:custGeom>
              <a:avLst/>
              <a:gdLst/>
              <a:ahLst/>
              <a:cxnLst/>
              <a:rect l="l" t="t" r="r" b="b"/>
              <a:pathLst>
                <a:path w="5984875" h="5222875">
                  <a:moveTo>
                    <a:pt x="5984747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5984747" y="5222748"/>
                  </a:lnTo>
                  <a:lnTo>
                    <a:pt x="5984747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15"/>
              <a:t>MY</a:t>
            </a:r>
            <a:r>
              <a:rPr dirty="0" spc="-85"/>
              <a:t> </a:t>
            </a:r>
            <a:r>
              <a:rPr dirty="0" spc="-540"/>
              <a:t>EXPERIENCE</a:t>
            </a:r>
            <a:r>
              <a:rPr dirty="0" spc="-105"/>
              <a:t> </a:t>
            </a:r>
            <a:r>
              <a:rPr dirty="0" spc="-445"/>
              <a:t>WITH</a:t>
            </a:r>
            <a:r>
              <a:rPr dirty="0" spc="-95"/>
              <a:t> </a:t>
            </a:r>
            <a:r>
              <a:rPr dirty="0" spc="-570"/>
              <a:t>OPENCV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128517" y="865377"/>
            <a:ext cx="5698490" cy="429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library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robust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CV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algorithms</a:t>
            </a:r>
            <a:endParaRPr sz="1400">
              <a:latin typeface="Carlito"/>
              <a:cs typeface="Carlito"/>
            </a:endParaRPr>
          </a:p>
          <a:p>
            <a:pPr lvl="1" marL="640715" marR="14604" indent="-17145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Integrates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easily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identify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variety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vehicles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categorize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endParaRPr sz="1400">
              <a:latin typeface="Carlito"/>
              <a:cs typeface="Carlito"/>
            </a:endParaRPr>
          </a:p>
          <a:p>
            <a:pPr algn="just" marL="183515" marR="172085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mostly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handled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team's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smaller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group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CSE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Majors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advice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and,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look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old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research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usage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endParaRPr sz="1400">
              <a:latin typeface="Carlito"/>
              <a:cs typeface="Carlito"/>
            </a:endParaRPr>
          </a:p>
          <a:p>
            <a:pPr marL="184150" indent="-171450">
              <a:lnSpc>
                <a:spcPct val="100000"/>
              </a:lnSpc>
              <a:spcBef>
                <a:spcPts val="50"/>
              </a:spcBef>
              <a:buChar char="•"/>
              <a:tabLst>
                <a:tab pos="184150" algn="l"/>
              </a:tabLst>
            </a:pP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official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tutorial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184785" marR="508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4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link: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https://pyimagesearch.com/2016/10/24/ubuntu-16-04-how-</a:t>
            </a:r>
            <a:r>
              <a:rPr dirty="0" u="sng" sz="14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dirty="0" u="none" sz="1400" spc="-25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install-opencv/</a:t>
            </a:r>
            <a:endParaRPr sz="1400">
              <a:latin typeface="Arial"/>
              <a:cs typeface="Arial"/>
            </a:endParaRPr>
          </a:p>
          <a:p>
            <a:pPr lvl="1" marL="640715" marR="236220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installing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(recommended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OpenCV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senior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same)</a:t>
            </a:r>
            <a:endParaRPr sz="1400">
              <a:latin typeface="Arial"/>
              <a:cs typeface="Arial"/>
            </a:endParaRPr>
          </a:p>
          <a:p>
            <a:pPr lvl="1" marL="640715" marR="210185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Hit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wall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teammates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senior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did.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reach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endParaRPr sz="1400">
              <a:latin typeface="Arial"/>
              <a:cs typeface="Arial"/>
            </a:endParaRPr>
          </a:p>
          <a:p>
            <a:pPr lvl="2" marL="1097915" marR="118745" indent="-171450">
              <a:lnSpc>
                <a:spcPts val="1639"/>
              </a:lnSpc>
              <a:spcBef>
                <a:spcPts val="90"/>
              </a:spcBef>
              <a:buChar char="•"/>
              <a:tabLst>
                <a:tab pos="1099185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remember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correctly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freshly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reinstall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OpenCV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installed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correctly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  <a:p>
            <a:pPr marL="183515" marR="60325" indent="-171450">
              <a:lnSpc>
                <a:spcPts val="168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never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needed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begin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with....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34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459"/>
              <a:t>STUDIO</a:t>
            </a:r>
            <a:r>
              <a:rPr dirty="0" spc="-85"/>
              <a:t> </a:t>
            </a:r>
            <a:r>
              <a:rPr dirty="0" spc="-615"/>
              <a:t>CAMERA</a:t>
            </a:r>
            <a:r>
              <a:rPr dirty="0" spc="-80"/>
              <a:t> </a:t>
            </a:r>
            <a:r>
              <a:rPr dirty="0" spc="270">
                <a:latin typeface="Trebuchet MS"/>
                <a:cs typeface="Trebuchet MS"/>
              </a:rPr>
              <a:t>–</a:t>
            </a:r>
            <a:r>
              <a:rPr dirty="0" spc="-409">
                <a:latin typeface="Trebuchet MS"/>
                <a:cs typeface="Trebuchet MS"/>
              </a:rPr>
              <a:t> </a:t>
            </a:r>
            <a:r>
              <a:rPr dirty="0" spc="-445"/>
              <a:t>POINT</a:t>
            </a:r>
            <a:r>
              <a:rPr dirty="0" spc="-95"/>
              <a:t> </a:t>
            </a:r>
            <a:r>
              <a:rPr dirty="0" spc="-615"/>
              <a:t>CLOUD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81940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81940" algn="l"/>
              </a:tabLst>
            </a:pPr>
            <a:r>
              <a:rPr dirty="0"/>
              <a:t>Clearpath</a:t>
            </a:r>
            <a:r>
              <a:rPr dirty="0" spc="-45"/>
              <a:t> </a:t>
            </a:r>
            <a:r>
              <a:rPr dirty="0"/>
              <a:t>sent</a:t>
            </a:r>
            <a:r>
              <a:rPr dirty="0" spc="-45"/>
              <a:t> </a:t>
            </a:r>
            <a:r>
              <a:rPr dirty="0"/>
              <a:t>me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/>
              <a:t>custom</a:t>
            </a:r>
            <a:r>
              <a:rPr dirty="0" spc="-50"/>
              <a:t> </a:t>
            </a:r>
            <a:r>
              <a:rPr dirty="0"/>
              <a:t>manual</a:t>
            </a:r>
            <a:r>
              <a:rPr dirty="0" spc="-55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 spc="-25"/>
              <a:t>the</a:t>
            </a:r>
          </a:p>
          <a:p>
            <a:pPr marL="283210">
              <a:lnSpc>
                <a:spcPct val="100000"/>
              </a:lnSpc>
            </a:pPr>
            <a:r>
              <a:rPr dirty="0" spc="-25"/>
              <a:t>UTARI</a:t>
            </a:r>
            <a:r>
              <a:rPr dirty="0" spc="-60"/>
              <a:t> </a:t>
            </a:r>
            <a:r>
              <a:rPr dirty="0"/>
              <a:t>ordered</a:t>
            </a:r>
            <a:r>
              <a:rPr dirty="0" spc="-60"/>
              <a:t> </a:t>
            </a:r>
            <a:r>
              <a:rPr dirty="0"/>
              <a:t>Jackal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65"/>
              <a:t> </a:t>
            </a:r>
            <a:r>
              <a:rPr dirty="0"/>
              <a:t>have</a:t>
            </a:r>
            <a:r>
              <a:rPr dirty="0" spc="-50"/>
              <a:t> </a:t>
            </a:r>
            <a:r>
              <a:rPr dirty="0"/>
              <a:t>been</a:t>
            </a:r>
            <a:r>
              <a:rPr dirty="0" spc="-65"/>
              <a:t> </a:t>
            </a:r>
            <a:r>
              <a:rPr dirty="0" spc="-10"/>
              <a:t>using</a:t>
            </a:r>
          </a:p>
          <a:p>
            <a:pPr marL="281305" marR="5080" indent="-170815">
              <a:lnSpc>
                <a:spcPct val="100000"/>
              </a:lnSpc>
              <a:buFont typeface="Arial"/>
              <a:buChar char="•"/>
              <a:tabLst>
                <a:tab pos="283210" algn="l"/>
              </a:tabLst>
            </a:pPr>
            <a:r>
              <a:rPr dirty="0"/>
              <a:t>Informed</a:t>
            </a:r>
            <a:r>
              <a:rPr dirty="0" spc="-60"/>
              <a:t> </a:t>
            </a:r>
            <a:r>
              <a:rPr dirty="0"/>
              <a:t>me</a:t>
            </a:r>
            <a:r>
              <a:rPr dirty="0" spc="-55"/>
              <a:t> </a:t>
            </a:r>
            <a:r>
              <a:rPr dirty="0"/>
              <a:t>that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Zed</a:t>
            </a:r>
            <a:r>
              <a:rPr dirty="0" spc="-45"/>
              <a:t> </a:t>
            </a:r>
            <a:r>
              <a:rPr dirty="0" spc="-10"/>
              <a:t>camera</a:t>
            </a:r>
            <a:r>
              <a:rPr dirty="0" spc="-40"/>
              <a:t> </a:t>
            </a:r>
            <a:r>
              <a:rPr dirty="0"/>
              <a:t>was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40"/>
              <a:t> </a:t>
            </a:r>
            <a:r>
              <a:rPr dirty="0"/>
              <a:t>set</a:t>
            </a:r>
            <a:r>
              <a:rPr dirty="0" spc="-30"/>
              <a:t> </a:t>
            </a:r>
            <a:r>
              <a:rPr dirty="0"/>
              <a:t>up</a:t>
            </a:r>
            <a:r>
              <a:rPr dirty="0" spc="-55"/>
              <a:t> </a:t>
            </a:r>
            <a:r>
              <a:rPr dirty="0" spc="-25"/>
              <a:t>in 	ROS</a:t>
            </a:r>
          </a:p>
          <a:p>
            <a:pPr marL="281305" marR="73660" indent="-170815">
              <a:lnSpc>
                <a:spcPct val="100000"/>
              </a:lnSpc>
              <a:buFont typeface="Arial"/>
              <a:buChar char="•"/>
              <a:tabLst>
                <a:tab pos="283210" algn="l"/>
              </a:tabLst>
            </a:pPr>
            <a:r>
              <a:rPr dirty="0" spc="-10"/>
              <a:t>Tried</a:t>
            </a:r>
            <a:r>
              <a:rPr dirty="0" spc="-30"/>
              <a:t> </a:t>
            </a:r>
            <a:r>
              <a:rPr dirty="0"/>
              <a:t>it</a:t>
            </a:r>
            <a:r>
              <a:rPr dirty="0" spc="-30"/>
              <a:t> </a:t>
            </a:r>
            <a:r>
              <a:rPr dirty="0"/>
              <a:t>out,</a:t>
            </a:r>
            <a:r>
              <a:rPr dirty="0" spc="-25"/>
              <a:t> </a:t>
            </a:r>
            <a:r>
              <a:rPr dirty="0"/>
              <a:t>seems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working.</a:t>
            </a:r>
            <a:r>
              <a:rPr dirty="0" spc="-55"/>
              <a:t> </a:t>
            </a:r>
            <a:r>
              <a:rPr dirty="0"/>
              <a:t>I</a:t>
            </a:r>
            <a:r>
              <a:rPr dirty="0" spc="-35"/>
              <a:t> </a:t>
            </a:r>
            <a:r>
              <a:rPr dirty="0"/>
              <a:t>am</a:t>
            </a:r>
            <a:r>
              <a:rPr dirty="0" spc="-30"/>
              <a:t> </a:t>
            </a:r>
            <a:r>
              <a:rPr dirty="0"/>
              <a:t>not</a:t>
            </a:r>
            <a:r>
              <a:rPr dirty="0" spc="-35"/>
              <a:t> </a:t>
            </a:r>
            <a:r>
              <a:rPr dirty="0" spc="-20"/>
              <a:t>sure </a:t>
            </a:r>
            <a:r>
              <a:rPr dirty="0" spc="-20"/>
              <a:t>	</a:t>
            </a:r>
            <a:r>
              <a:rPr dirty="0"/>
              <a:t>how</a:t>
            </a:r>
            <a:r>
              <a:rPr dirty="0" spc="-35"/>
              <a:t> </a:t>
            </a:r>
            <a:r>
              <a:rPr dirty="0" spc="-10"/>
              <a:t>accurate</a:t>
            </a:r>
            <a:r>
              <a:rPr dirty="0" spc="-20"/>
              <a:t> </a:t>
            </a:r>
            <a:r>
              <a:rPr dirty="0"/>
              <a:t>it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or</a:t>
            </a:r>
            <a:r>
              <a:rPr dirty="0" spc="-35"/>
              <a:t> </a:t>
            </a:r>
            <a:r>
              <a:rPr dirty="0"/>
              <a:t>how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use</a:t>
            </a:r>
            <a:r>
              <a:rPr dirty="0" spc="-20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 spc="-10"/>
              <a:t>conjunction </a:t>
            </a:r>
            <a:r>
              <a:rPr dirty="0" spc="-10"/>
              <a:t>	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/>
              <a:t>motion</a:t>
            </a:r>
            <a:r>
              <a:rPr dirty="0" spc="-35"/>
              <a:t> </a:t>
            </a:r>
            <a:r>
              <a:rPr dirty="0"/>
              <a:t>planning</a:t>
            </a:r>
            <a:r>
              <a:rPr dirty="0" spc="-45"/>
              <a:t> </a:t>
            </a:r>
            <a:r>
              <a:rPr dirty="0"/>
              <a:t>just</a:t>
            </a:r>
            <a:r>
              <a:rPr dirty="0" spc="-35"/>
              <a:t> </a:t>
            </a:r>
            <a:r>
              <a:rPr dirty="0"/>
              <a:t>yet.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40"/>
              <a:t> </a:t>
            </a:r>
            <a:r>
              <a:rPr dirty="0"/>
              <a:t>am</a:t>
            </a:r>
            <a:r>
              <a:rPr dirty="0" spc="-35"/>
              <a:t> </a:t>
            </a:r>
            <a:r>
              <a:rPr dirty="0"/>
              <a:t>also</a:t>
            </a:r>
            <a:r>
              <a:rPr dirty="0" spc="-15"/>
              <a:t> </a:t>
            </a:r>
            <a:r>
              <a:rPr dirty="0"/>
              <a:t>unsure</a:t>
            </a:r>
            <a:r>
              <a:rPr dirty="0" spc="-40"/>
              <a:t> </a:t>
            </a:r>
            <a:r>
              <a:rPr dirty="0" spc="-25"/>
              <a:t>of </a:t>
            </a:r>
            <a:r>
              <a:rPr dirty="0" spc="-25"/>
              <a:t>	</a:t>
            </a:r>
            <a:r>
              <a:rPr dirty="0"/>
              <a:t>how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use</a:t>
            </a:r>
            <a:r>
              <a:rPr dirty="0" spc="-25"/>
              <a:t> </a:t>
            </a:r>
            <a:r>
              <a:rPr dirty="0"/>
              <a:t>object</a:t>
            </a:r>
            <a:r>
              <a:rPr dirty="0" spc="-25"/>
              <a:t> </a:t>
            </a:r>
            <a:r>
              <a:rPr dirty="0" spc="-10"/>
              <a:t>detection</a:t>
            </a:r>
            <a:r>
              <a:rPr dirty="0" spc="-25"/>
              <a:t> </a:t>
            </a:r>
            <a:r>
              <a:rPr dirty="0"/>
              <a:t>with</a:t>
            </a:r>
            <a:r>
              <a:rPr dirty="0" spc="-35"/>
              <a:t> </a:t>
            </a:r>
            <a:r>
              <a:rPr dirty="0"/>
              <a:t>it</a:t>
            </a:r>
            <a:r>
              <a:rPr dirty="0" spc="-25"/>
              <a:t> </a:t>
            </a:r>
            <a:r>
              <a:rPr dirty="0"/>
              <a:t>so</a:t>
            </a:r>
            <a:r>
              <a:rPr dirty="0" spc="-20"/>
              <a:t> </a:t>
            </a:r>
            <a:r>
              <a:rPr dirty="0"/>
              <a:t>Jaco</a:t>
            </a:r>
            <a:r>
              <a:rPr dirty="0" spc="-35"/>
              <a:t> </a:t>
            </a:r>
            <a:r>
              <a:rPr dirty="0" spc="-25"/>
              <a:t>arm </a:t>
            </a:r>
            <a:r>
              <a:rPr dirty="0" spc="-25"/>
              <a:t>	</a:t>
            </a:r>
            <a:r>
              <a:rPr dirty="0"/>
              <a:t>can</a:t>
            </a:r>
            <a:r>
              <a:rPr dirty="0" spc="-20"/>
              <a:t> </a:t>
            </a:r>
            <a:r>
              <a:rPr dirty="0"/>
              <a:t>pick</a:t>
            </a:r>
            <a:r>
              <a:rPr dirty="0" spc="-30"/>
              <a:t> </a:t>
            </a:r>
            <a:r>
              <a:rPr dirty="0"/>
              <a:t>up</a:t>
            </a:r>
            <a:r>
              <a:rPr dirty="0" spc="-20"/>
              <a:t> </a:t>
            </a:r>
            <a:r>
              <a:rPr dirty="0"/>
              <a:t>objects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20"/>
              <a:t>differentiate</a:t>
            </a:r>
            <a:r>
              <a:rPr dirty="0" spc="15"/>
              <a:t> </a:t>
            </a:r>
            <a:r>
              <a:rPr dirty="0" spc="-10"/>
              <a:t>between 	objects</a:t>
            </a:r>
          </a:p>
          <a:p>
            <a:pPr marL="281940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81940" algn="l"/>
              </a:tabLst>
            </a:pPr>
            <a:r>
              <a:rPr dirty="0"/>
              <a:t>Upon</a:t>
            </a:r>
            <a:r>
              <a:rPr dirty="0" spc="-65"/>
              <a:t> </a:t>
            </a:r>
            <a:r>
              <a:rPr dirty="0"/>
              <a:t>further</a:t>
            </a:r>
            <a:r>
              <a:rPr dirty="0" spc="-35"/>
              <a:t> </a:t>
            </a:r>
            <a:r>
              <a:rPr dirty="0" spc="-10"/>
              <a:t>inspection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functionality</a:t>
            </a:r>
            <a:r>
              <a:rPr dirty="0" spc="-45"/>
              <a:t> </a:t>
            </a:r>
            <a:r>
              <a:rPr dirty="0"/>
              <a:t>I</a:t>
            </a:r>
            <a:r>
              <a:rPr dirty="0" spc="-40"/>
              <a:t> </a:t>
            </a:r>
            <a:r>
              <a:rPr dirty="0" spc="-10"/>
              <a:t>desire</a:t>
            </a:r>
          </a:p>
          <a:p>
            <a:pPr marL="283210">
              <a:lnSpc>
                <a:spcPct val="100000"/>
              </a:lnSpc>
            </a:pPr>
            <a:r>
              <a:rPr dirty="0"/>
              <a:t>may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/>
              <a:t>possible</a:t>
            </a:r>
            <a:r>
              <a:rPr dirty="0" spc="-10"/>
              <a:t> </a:t>
            </a:r>
            <a:r>
              <a:rPr dirty="0"/>
              <a:t>out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20"/>
              <a:t>box.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52388" y="1534667"/>
            <a:ext cx="5861685" cy="5191125"/>
            <a:chOff x="6152388" y="1534667"/>
            <a:chExt cx="5861685" cy="519112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2388" y="1534667"/>
              <a:ext cx="5661660" cy="344271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7/19/23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0372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29995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645"/>
              <a:t>YOLO</a:t>
            </a:r>
            <a:r>
              <a:rPr dirty="0" spc="-80"/>
              <a:t> </a:t>
            </a:r>
            <a:r>
              <a:rPr dirty="0" spc="-555"/>
              <a:t>IMAGE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85"/>
              <a:t> </a:t>
            </a:r>
            <a:r>
              <a:rPr dirty="0" spc="-535"/>
              <a:t>DETECTION</a:t>
            </a:r>
            <a:r>
              <a:rPr dirty="0" spc="-100"/>
              <a:t> </a:t>
            </a:r>
            <a:r>
              <a:rPr dirty="0" spc="-535"/>
              <a:t>TEST</a:t>
            </a:r>
            <a:r>
              <a:rPr dirty="0" spc="-90"/>
              <a:t> </a:t>
            </a:r>
            <a:r>
              <a:rPr dirty="0" spc="-295"/>
              <a:t>IN</a:t>
            </a:r>
            <a:r>
              <a:rPr dirty="0" spc="-75"/>
              <a:t> </a:t>
            </a:r>
            <a:r>
              <a:rPr dirty="0" spc="-540"/>
              <a:t>PYTHON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60679" y="849249"/>
            <a:ext cx="5716270" cy="4599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YOLOv5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Tested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images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extent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trained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with.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people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2000">
              <a:latin typeface="Carlito"/>
              <a:cs typeface="Carlito"/>
            </a:endParaRPr>
          </a:p>
          <a:p>
            <a:pPr marL="182880" marR="395605" indent="-170815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grab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water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detectable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items.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obtained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images.</a:t>
            </a:r>
            <a:r>
              <a:rPr dirty="0" sz="2000" spc="3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things: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live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endParaRPr sz="2000">
              <a:latin typeface="Carlito"/>
              <a:cs typeface="Carlito"/>
            </a:endParaRPr>
          </a:p>
          <a:p>
            <a:pPr lvl="2" marL="1097915" indent="-1708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0979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(ZED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natively)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Understand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2000">
              <a:latin typeface="Carlito"/>
              <a:cs typeface="Carlito"/>
            </a:endParaRPr>
          </a:p>
          <a:p>
            <a:pPr algn="r" lvl="2" marL="170815" marR="1277620" indent="-170815">
              <a:lnSpc>
                <a:spcPct val="100000"/>
              </a:lnSpc>
              <a:buFont typeface="Arial"/>
              <a:buChar char="•"/>
              <a:tabLst>
                <a:tab pos="1708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(Will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come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file)</a:t>
            </a:r>
            <a:endParaRPr sz="2000">
              <a:latin typeface="Carlito"/>
              <a:cs typeface="Carlito"/>
            </a:endParaRPr>
          </a:p>
          <a:p>
            <a:pPr algn="r" lvl="1" marL="170815" marR="1228725" indent="-170815">
              <a:lnSpc>
                <a:spcPct val="100000"/>
              </a:lnSpc>
              <a:buFont typeface="Arial"/>
              <a:buChar char="•"/>
              <a:tabLst>
                <a:tab pos="1708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Integrate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planning</a:t>
            </a:r>
            <a:endParaRPr sz="2000">
              <a:latin typeface="Carlito"/>
              <a:cs typeface="Carlito"/>
            </a:endParaRPr>
          </a:p>
          <a:p>
            <a:pPr lvl="2" marL="1097280" marR="11430" indent="-170815">
              <a:lnSpc>
                <a:spcPct val="100000"/>
              </a:lnSpc>
              <a:buFont typeface="Arial"/>
              <a:buChar char="•"/>
              <a:tabLst>
                <a:tab pos="10991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(This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difficult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implement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manufacturer)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513576" y="829055"/>
            <a:ext cx="5600700" cy="5896610"/>
            <a:chOff x="6513576" y="829055"/>
            <a:chExt cx="5600700" cy="58966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7772" y="829055"/>
              <a:ext cx="2743200" cy="15453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2392680"/>
              <a:ext cx="5600700" cy="28026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0783" y="830579"/>
              <a:ext cx="2743200" cy="154228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380101" y="6122576"/>
            <a:ext cx="192532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29" b="1">
                <a:solidFill>
                  <a:srgbClr val="FFFFFF"/>
                </a:solidFill>
                <a:latin typeface="Liberation Sans Narrow"/>
                <a:cs typeface="Liberation Sans Narrow"/>
              </a:rPr>
              <a:t>7/24/23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37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2208"/>
              <a:ext cx="12192000" cy="5335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941832"/>
              <a:ext cx="12192000" cy="5222875"/>
            </a:xfrm>
            <a:custGeom>
              <a:avLst/>
              <a:gdLst/>
              <a:ahLst/>
              <a:cxnLst/>
              <a:rect l="l" t="t" r="r" b="b"/>
              <a:pathLst>
                <a:path w="12192000" h="5222875">
                  <a:moveTo>
                    <a:pt x="12192000" y="0"/>
                  </a:moveTo>
                  <a:lnTo>
                    <a:pt x="0" y="0"/>
                  </a:lnTo>
                  <a:lnTo>
                    <a:pt x="0" y="5222748"/>
                  </a:lnTo>
                  <a:lnTo>
                    <a:pt x="12192000" y="52227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60"/>
              <a:t>GATHERING</a:t>
            </a:r>
            <a:r>
              <a:rPr dirty="0" spc="-95"/>
              <a:t> </a:t>
            </a:r>
            <a:r>
              <a:rPr dirty="0" spc="-470"/>
              <a:t>UTARI10</a:t>
            </a:r>
            <a:r>
              <a:rPr dirty="0" spc="-105"/>
              <a:t> </a:t>
            </a:r>
            <a:r>
              <a:rPr dirty="0" spc="-540"/>
              <a:t>JACKAL</a:t>
            </a:r>
            <a:r>
              <a:rPr dirty="0" spc="-75"/>
              <a:t> </a:t>
            </a:r>
            <a:r>
              <a:rPr dirty="0" spc="-620"/>
              <a:t>HARDWARE</a:t>
            </a:r>
            <a:r>
              <a:rPr dirty="0" spc="-105"/>
              <a:t> </a:t>
            </a:r>
            <a:r>
              <a:rPr dirty="0" spc="-484"/>
              <a:t>DESCRIPTION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360679" y="849249"/>
            <a:ext cx="6710680" cy="4766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35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UTARI10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working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gets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nothing,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topics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not</a:t>
            </a:r>
            <a:endParaRPr sz="20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correctly.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scratch.</a:t>
            </a:r>
            <a:endParaRPr sz="2000">
              <a:latin typeface="Carlito"/>
              <a:cs typeface="Carlito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URDF.</a:t>
            </a:r>
            <a:endParaRPr sz="2000">
              <a:latin typeface="Carlito"/>
              <a:cs typeface="Carlito"/>
            </a:endParaRPr>
          </a:p>
          <a:p>
            <a:pPr lvl="1" marL="640080" marR="188595" indent="-170815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Got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stating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accessory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didn't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have.</a:t>
            </a:r>
            <a:endParaRPr sz="2000">
              <a:latin typeface="Carlito"/>
              <a:cs typeface="Carlito"/>
            </a:endParaRPr>
          </a:p>
          <a:p>
            <a:pPr lvl="1" marL="640715" indent="-170815">
              <a:lnSpc>
                <a:spcPct val="100000"/>
              </a:lnSpc>
              <a:buFont typeface="Arial"/>
              <a:buChar char="•"/>
              <a:tabLst>
                <a:tab pos="64071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optional</a:t>
            </a:r>
            <a:r>
              <a:rPr dirty="0" sz="20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accessories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inclusion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2000">
              <a:latin typeface="Carlito"/>
              <a:cs typeface="Carlito"/>
            </a:endParaRPr>
          </a:p>
          <a:p>
            <a:pPr lvl="2" marL="1269365" indent="-342265">
              <a:lnSpc>
                <a:spcPts val="1290"/>
              </a:lnSpc>
              <a:spcBef>
                <a:spcPts val="60"/>
              </a:spcBef>
              <a:buFont typeface="Arial"/>
              <a:buChar char="•"/>
              <a:tabLst>
                <a:tab pos="1269365" algn="l"/>
              </a:tabLst>
            </a:pPr>
            <a:r>
              <a:rPr dirty="0" sz="1100" spc="-10">
                <a:solidFill>
                  <a:srgbClr val="808080"/>
                </a:solidFill>
                <a:latin typeface="Carlito"/>
                <a:cs typeface="Carlito"/>
              </a:rPr>
              <a:t>&lt;</a:t>
            </a:r>
            <a:r>
              <a:rPr dirty="0" sz="1100" spc="-10">
                <a:solidFill>
                  <a:srgbClr val="559CD5"/>
                </a:solidFill>
                <a:latin typeface="Carlito"/>
                <a:cs typeface="Carlito"/>
              </a:rPr>
              <a:t>xacro:include</a:t>
            </a:r>
            <a:r>
              <a:rPr dirty="0" sz="1100" spc="15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1100" spc="-10">
                <a:solidFill>
                  <a:srgbClr val="9CDCFD"/>
                </a:solidFill>
                <a:latin typeface="Carlito"/>
                <a:cs typeface="Carlito"/>
              </a:rPr>
              <a:t>filename</a:t>
            </a:r>
            <a:r>
              <a:rPr dirty="0" sz="1100" spc="-10">
                <a:solidFill>
                  <a:srgbClr val="CCCCCC"/>
                </a:solidFill>
                <a:latin typeface="Carlito"/>
                <a:cs typeface="Carlito"/>
              </a:rPr>
              <a:t>=</a:t>
            </a:r>
            <a:r>
              <a:rPr dirty="0" sz="1100" spc="-10">
                <a:solidFill>
                  <a:srgbClr val="CE9178"/>
                </a:solidFill>
                <a:latin typeface="Carlito"/>
                <a:cs typeface="Carlito"/>
              </a:rPr>
              <a:t>"$(find</a:t>
            </a:r>
            <a:r>
              <a:rPr dirty="0" sz="1100" spc="13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1100" spc="-10">
                <a:solidFill>
                  <a:srgbClr val="CE9178"/>
                </a:solidFill>
                <a:latin typeface="Carlito"/>
                <a:cs typeface="Carlito"/>
              </a:rPr>
              <a:t>jackal_description)/urdf/accessories.urdf.xacro"</a:t>
            </a:r>
            <a:r>
              <a:rPr dirty="0" sz="1100" spc="114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1100" spc="-25">
                <a:solidFill>
                  <a:srgbClr val="808080"/>
                </a:solidFill>
                <a:latin typeface="Carlito"/>
                <a:cs typeface="Carlito"/>
              </a:rPr>
              <a:t>/&gt;</a:t>
            </a:r>
            <a:endParaRPr sz="1100">
              <a:latin typeface="Carlito"/>
              <a:cs typeface="Carlito"/>
            </a:endParaRPr>
          </a:p>
          <a:p>
            <a:pPr lvl="1" marL="812165" indent="-342265">
              <a:lnSpc>
                <a:spcPts val="237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body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endParaRPr sz="2000">
              <a:latin typeface="Carlito"/>
              <a:cs typeface="Carlito"/>
            </a:endParaRPr>
          </a:p>
          <a:p>
            <a:pPr lvl="1" marL="812800" marR="949960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rotation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pi/2,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fix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orientation</a:t>
            </a:r>
            <a:endParaRPr sz="2000">
              <a:latin typeface="Carlito"/>
              <a:cs typeface="Carlito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accessories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00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2000">
              <a:latin typeface="Carlito"/>
              <a:cs typeface="Carlito"/>
            </a:endParaRPr>
          </a:p>
          <a:p>
            <a:pPr lvl="1" marL="812800" marR="219710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object detection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863840" y="833627"/>
            <a:ext cx="4150360" cy="5892165"/>
            <a:chOff x="7863840" y="833627"/>
            <a:chExt cx="4150360" cy="589216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80" y="833627"/>
              <a:ext cx="3112007" cy="23012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3840" y="3183635"/>
              <a:ext cx="3543300" cy="257708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80101" y="6122576"/>
            <a:ext cx="192532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29" b="1">
                <a:solidFill>
                  <a:srgbClr val="FFFFFF"/>
                </a:solidFill>
                <a:latin typeface="Liberation Sans Narrow"/>
                <a:cs typeface="Liberation Sans Narrow"/>
              </a:rPr>
              <a:t>7/24/23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37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901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95"/>
              </a:spcBef>
            </a:pPr>
            <a:r>
              <a:rPr dirty="0" sz="4000" spc="-470"/>
              <a:t>MOVING</a:t>
            </a:r>
            <a:r>
              <a:rPr dirty="0" sz="4000" spc="-70"/>
              <a:t> </a:t>
            </a:r>
            <a:r>
              <a:rPr dirty="0" sz="4000" spc="-565"/>
              <a:t>ON</a:t>
            </a:r>
            <a:r>
              <a:rPr dirty="0" sz="4000" spc="-80"/>
              <a:t> </a:t>
            </a:r>
            <a:r>
              <a:rPr dirty="0" sz="4000" spc="-560"/>
              <a:t>FROM</a:t>
            </a:r>
            <a:r>
              <a:rPr dirty="0" sz="4000" spc="-45"/>
              <a:t> </a:t>
            </a:r>
            <a:r>
              <a:rPr dirty="0" sz="4000" spc="-495"/>
              <a:t>JACKAL</a:t>
            </a:r>
            <a:r>
              <a:rPr dirty="0" sz="4000" spc="-75"/>
              <a:t> </a:t>
            </a:r>
            <a:r>
              <a:rPr dirty="0" sz="4000" spc="140"/>
              <a:t>-</a:t>
            </a:r>
            <a:r>
              <a:rPr dirty="0" sz="4000" spc="-520"/>
              <a:t>COMPUTER</a:t>
            </a:r>
            <a:r>
              <a:rPr dirty="0" sz="4000" spc="-45"/>
              <a:t> </a:t>
            </a:r>
            <a:r>
              <a:rPr dirty="0" sz="4000" spc="-355"/>
              <a:t>VISION</a:t>
            </a:r>
            <a:r>
              <a:rPr dirty="0" sz="4000" spc="-80"/>
              <a:t> </a:t>
            </a:r>
            <a:r>
              <a:rPr dirty="0" sz="4000" spc="-405"/>
              <a:t>WITH</a:t>
            </a:r>
            <a:r>
              <a:rPr dirty="0" sz="4000" spc="-55"/>
              <a:t> </a:t>
            </a:r>
            <a:r>
              <a:rPr dirty="0" sz="4000" spc="-425"/>
              <a:t>LIVE</a:t>
            </a:r>
            <a:r>
              <a:rPr dirty="0" sz="4000" spc="-90"/>
              <a:t> </a:t>
            </a:r>
            <a:r>
              <a:rPr dirty="0" sz="4000" spc="-590"/>
              <a:t>FEED</a:t>
            </a:r>
            <a:endParaRPr sz="40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09816" y="1664207"/>
            <a:ext cx="5104130" cy="5061585"/>
            <a:chOff x="6909816" y="1664207"/>
            <a:chExt cx="5104130" cy="50615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9816" y="1664207"/>
              <a:ext cx="5103876" cy="352958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56438" y="921511"/>
            <a:ext cx="636714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88836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Troubleshooting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supported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away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1600">
              <a:latin typeface="Carlito"/>
              <a:cs typeface="Carlito"/>
            </a:endParaRPr>
          </a:p>
          <a:p>
            <a:pPr lvl="1" marL="642620" indent="-172720">
              <a:lnSpc>
                <a:spcPct val="100000"/>
              </a:lnSpc>
              <a:buFont typeface="Arial"/>
              <a:buChar char="•"/>
              <a:tabLst>
                <a:tab pos="6426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Going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endParaRPr sz="1600">
              <a:latin typeface="Carlito"/>
              <a:cs typeface="Carlito"/>
            </a:endParaRPr>
          </a:p>
          <a:p>
            <a:pPr marL="6419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objects.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interface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already.</a:t>
            </a:r>
            <a:endParaRPr sz="1600">
              <a:latin typeface="Carlito"/>
              <a:cs typeface="Carlito"/>
            </a:endParaRPr>
          </a:p>
          <a:p>
            <a:pPr lvl="1" marL="642620" indent="-172720">
              <a:lnSpc>
                <a:spcPct val="100000"/>
              </a:lnSpc>
              <a:buFont typeface="Arial"/>
              <a:buChar char="•"/>
              <a:tabLst>
                <a:tab pos="6426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troubleshoot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manufacturer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3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background.</a:t>
            </a:r>
            <a:endParaRPr sz="1600">
              <a:latin typeface="Carlito"/>
              <a:cs typeface="Carlito"/>
            </a:endParaRPr>
          </a:p>
          <a:p>
            <a:pPr marL="184785" marR="33655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YOLOv5,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numpy,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OpenCV,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obtain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live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analyzes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outputs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level,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images.</a:t>
            </a:r>
            <a:endParaRPr sz="1600">
              <a:latin typeface="Carlito"/>
              <a:cs typeface="Carlito"/>
            </a:endParaRPr>
          </a:p>
          <a:p>
            <a:pPr marL="18542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webcam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test.</a:t>
            </a:r>
            <a:endParaRPr sz="1600">
              <a:latin typeface="Carlito"/>
              <a:cs typeface="Carlito"/>
            </a:endParaRPr>
          </a:p>
          <a:p>
            <a:pPr algn="r" lvl="1" marL="172720" marR="144780" indent="-17272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extra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processing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endParaRPr sz="1600">
              <a:latin typeface="Carlito"/>
              <a:cs typeface="Carlito"/>
            </a:endParaRPr>
          </a:p>
          <a:p>
            <a:pPr algn="r" marR="1778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various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adjustments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somewhat</a:t>
            </a:r>
            <a:endParaRPr sz="1600">
              <a:latin typeface="Carlito"/>
              <a:cs typeface="Carlito"/>
            </a:endParaRPr>
          </a:p>
          <a:p>
            <a:pPr algn="just" marL="184785" marR="25527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threshold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biggest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variables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affect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playback</a:t>
            </a:r>
            <a:endParaRPr sz="1600">
              <a:latin typeface="Carlito"/>
              <a:cs typeface="Carlito"/>
            </a:endParaRPr>
          </a:p>
          <a:p>
            <a:pPr algn="just" lvl="1" marL="641985" marR="61594" indent="-172720">
              <a:lnSpc>
                <a:spcPct val="100000"/>
              </a:lnSpc>
              <a:buFont typeface="Arial"/>
              <a:buChar char="•"/>
              <a:tabLst>
                <a:tab pos="6419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require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50%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inference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displayed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screen,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keep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attempts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100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per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before,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desire</a:t>
            </a:r>
            <a:endParaRPr sz="1600">
              <a:latin typeface="Carlito"/>
              <a:cs typeface="Carlito"/>
            </a:endParaRPr>
          </a:p>
          <a:p>
            <a:pPr marL="184785" marR="447675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single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estimates,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extend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1" y="790955"/>
              <a:ext cx="4364736" cy="53522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9287" y="830580"/>
              <a:ext cx="4250690" cy="5240020"/>
            </a:xfrm>
            <a:custGeom>
              <a:avLst/>
              <a:gdLst/>
              <a:ahLst/>
              <a:cxnLst/>
              <a:rect l="l" t="t" r="r" b="b"/>
              <a:pathLst>
                <a:path w="4250690" h="5240020">
                  <a:moveTo>
                    <a:pt x="4250436" y="0"/>
                  </a:moveTo>
                  <a:lnTo>
                    <a:pt x="0" y="0"/>
                  </a:lnTo>
                  <a:lnTo>
                    <a:pt x="0" y="5239512"/>
                  </a:lnTo>
                  <a:lnTo>
                    <a:pt x="4250436" y="5239512"/>
                  </a:lnTo>
                  <a:lnTo>
                    <a:pt x="425043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85"/>
              <a:t> </a:t>
            </a: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630"/>
              <a:t>AND</a:t>
            </a:r>
            <a:r>
              <a:rPr dirty="0" sz="4800" spc="-105"/>
              <a:t> </a:t>
            </a:r>
            <a:r>
              <a:rPr dirty="0" sz="4800" spc="-570"/>
              <a:t>KINOVA</a:t>
            </a:r>
            <a:r>
              <a:rPr dirty="0" sz="4800" spc="-75"/>
              <a:t> </a:t>
            </a:r>
            <a:r>
              <a:rPr dirty="0" sz="4800" spc="-470"/>
              <a:t>JACO2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509016" y="860552"/>
            <a:ext cx="4035425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0" marR="508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240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Robotics'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UGV</a:t>
            </a:r>
            <a:endParaRPr sz="2400">
              <a:latin typeface="Carlito"/>
              <a:cs typeface="Carlito"/>
            </a:endParaRPr>
          </a:p>
          <a:p>
            <a:pPr marL="456565" indent="-456565">
              <a:lnSpc>
                <a:spcPct val="100000"/>
              </a:lnSpc>
              <a:buFont typeface="Arial"/>
              <a:buChar char="•"/>
              <a:tabLst>
                <a:tab pos="456565" algn="l"/>
                <a:tab pos="204787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with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	Kinova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endParaRPr sz="2400">
              <a:latin typeface="Carlito"/>
              <a:cs typeface="Carlito"/>
            </a:endParaRPr>
          </a:p>
          <a:p>
            <a:pPr marL="457200">
              <a:lnSpc>
                <a:spcPct val="100000"/>
              </a:lnSpc>
            </a:pP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2400">
              <a:latin typeface="Carlito"/>
              <a:cs typeface="Carlito"/>
            </a:endParaRPr>
          </a:p>
          <a:p>
            <a:pPr marL="457200" marR="105410" indent="-457200">
              <a:lnSpc>
                <a:spcPct val="100000"/>
              </a:lnSpc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power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the arm</a:t>
            </a:r>
            <a:endParaRPr sz="2400">
              <a:latin typeface="Carlito"/>
              <a:cs typeface="Carlito"/>
            </a:endParaRPr>
          </a:p>
          <a:p>
            <a:pPr algn="just" marL="454659" marR="170180" indent="-45465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now,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going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USB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endParaRPr sz="2400">
              <a:latin typeface="Carlito"/>
              <a:cs typeface="Carlito"/>
            </a:endParaRPr>
          </a:p>
          <a:p>
            <a:pPr marL="457200" marR="110489" indent="-457200">
              <a:lnSpc>
                <a:spcPct val="100000"/>
              </a:lnSpc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computer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possibly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used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later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7172" y="6035751"/>
            <a:ext cx="27819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10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231" y="6528003"/>
            <a:ext cx="1244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934711" y="854963"/>
            <a:ext cx="7078980" cy="5870575"/>
            <a:chOff x="4934711" y="854963"/>
            <a:chExt cx="7078980" cy="587057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4711" y="854963"/>
              <a:ext cx="6288023" cy="522220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140578" y="6120790"/>
            <a:ext cx="2367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5" b="1">
                <a:solidFill>
                  <a:srgbClr val="FFFFFF"/>
                </a:solidFill>
                <a:latin typeface="Liberation Sans Narrow"/>
                <a:cs typeface="Liberation Sans Narrow"/>
              </a:rPr>
              <a:t>5/15/2023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520"/>
              <a:t>OBJECT</a:t>
            </a:r>
            <a:r>
              <a:rPr dirty="0" spc="-80"/>
              <a:t> </a:t>
            </a:r>
            <a:r>
              <a:rPr dirty="0" spc="-535"/>
              <a:t>DETECTION</a:t>
            </a:r>
            <a:r>
              <a:rPr dirty="0" spc="-105"/>
              <a:t> </a:t>
            </a:r>
            <a:r>
              <a:rPr dirty="0" spc="-445"/>
              <a:t>WITH</a:t>
            </a:r>
            <a:r>
              <a:rPr dirty="0" spc="-90"/>
              <a:t> </a:t>
            </a:r>
            <a:r>
              <a:rPr dirty="0" spc="-470"/>
              <a:t>LIVE</a:t>
            </a:r>
            <a:r>
              <a:rPr dirty="0" spc="-70"/>
              <a:t> </a:t>
            </a:r>
            <a:r>
              <a:rPr dirty="0" spc="-630"/>
              <a:t>FEED</a:t>
            </a:r>
            <a:r>
              <a:rPr dirty="0" spc="-80"/>
              <a:t> </a:t>
            </a:r>
            <a:r>
              <a:rPr dirty="0" spc="270">
                <a:latin typeface="Trebuchet MS"/>
                <a:cs typeface="Trebuchet MS"/>
              </a:rPr>
              <a:t>–</a:t>
            </a:r>
            <a:r>
              <a:rPr dirty="0" spc="-400">
                <a:latin typeface="Trebuchet MS"/>
                <a:cs typeface="Trebuchet MS"/>
              </a:rPr>
              <a:t> </a:t>
            </a:r>
            <a:r>
              <a:rPr dirty="0" spc="-585"/>
              <a:t>ZED</a:t>
            </a:r>
            <a:r>
              <a:rPr dirty="0" spc="-95"/>
              <a:t> </a:t>
            </a:r>
            <a:r>
              <a:rPr dirty="0" spc="-625"/>
              <a:t>CAMERA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4780788" y="1109472"/>
            <a:ext cx="7307580" cy="5615940"/>
            <a:chOff x="4780788" y="1109472"/>
            <a:chExt cx="7307580" cy="56159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0788" y="1109472"/>
              <a:ext cx="7307579" cy="45354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46405" y="1085214"/>
            <a:ext cx="386080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Unfortunately,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 ZED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implemented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requires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endParaRPr sz="1400">
              <a:latin typeface="Carlito"/>
              <a:cs typeface="Carlito"/>
            </a:endParaRPr>
          </a:p>
          <a:p>
            <a:pPr marL="12700" marR="14859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streams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simply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switching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endParaRPr sz="1400">
              <a:latin typeface="Carlito"/>
              <a:cs typeface="Carlito"/>
            </a:endParaRPr>
          </a:p>
          <a:p>
            <a:pPr marL="12700" marR="9588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in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output.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Doesn't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impact performance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tell.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fact,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ZED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stereo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webcam, likely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output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framerates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low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resolutions</a:t>
            </a:r>
            <a:endParaRPr sz="1400">
              <a:latin typeface="Carlito"/>
              <a:cs typeface="Carlito"/>
            </a:endParaRPr>
          </a:p>
          <a:p>
            <a:pPr marL="12700" marR="220979" indent="-12065">
              <a:lnSpc>
                <a:spcPct val="100000"/>
              </a:lnSpc>
              <a:spcBef>
                <a:spcPts val="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depth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Python:</a:t>
            </a:r>
            <a:endParaRPr sz="1400">
              <a:latin typeface="Carlito"/>
              <a:cs typeface="Carlito"/>
            </a:endParaRPr>
          </a:p>
          <a:p>
            <a:pPr lvl="1" marL="469900" marR="98044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First,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gather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camera's specifications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Second,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Third,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reading</a:t>
            </a:r>
            <a:endParaRPr sz="1400">
              <a:latin typeface="Carlito"/>
              <a:cs typeface="Carlito"/>
            </a:endParaRPr>
          </a:p>
          <a:p>
            <a:pPr lvl="1" marL="469900" marR="34861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Finally,</a:t>
            </a:r>
            <a:r>
              <a:rPr dirty="0" sz="1400" spc="2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adjust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depth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endParaRPr sz="1400">
              <a:latin typeface="Carlito"/>
              <a:cs typeface="Carlito"/>
            </a:endParaRPr>
          </a:p>
          <a:p>
            <a:pPr marL="127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implemented,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should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derive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move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488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896111"/>
              <a:ext cx="12192000" cy="5221605"/>
            </a:xfrm>
            <a:custGeom>
              <a:avLst/>
              <a:gdLst/>
              <a:ahLst/>
              <a:cxnLst/>
              <a:rect l="l" t="t" r="r" b="b"/>
              <a:pathLst>
                <a:path w="12192000" h="5221605">
                  <a:moveTo>
                    <a:pt x="1219200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2192000" y="522122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DISPARITY</a:t>
            </a:r>
            <a:r>
              <a:rPr dirty="0" spc="-105"/>
              <a:t> </a:t>
            </a:r>
            <a:r>
              <a:rPr dirty="0" spc="-565"/>
              <a:t>MAP</a:t>
            </a:r>
            <a:r>
              <a:rPr dirty="0" spc="-85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45"/>
              <a:t>DEPTH</a:t>
            </a:r>
            <a:r>
              <a:rPr dirty="0" spc="-105"/>
              <a:t> </a:t>
            </a:r>
            <a:r>
              <a:rPr dirty="0" spc="-595"/>
              <a:t>MAP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587244" y="1176020"/>
            <a:ext cx="6536690" cy="4507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930" indent="-69850">
              <a:lnSpc>
                <a:spcPct val="100000"/>
              </a:lnSpc>
              <a:spcBef>
                <a:spcPts val="105"/>
              </a:spcBef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cv2.StereoSGBM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OpenCV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provides.</a:t>
            </a:r>
            <a:endParaRPr sz="1400">
              <a:latin typeface="Carlito"/>
              <a:cs typeface="Carlito"/>
            </a:endParaRPr>
          </a:p>
          <a:p>
            <a:pPr marL="74295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29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shows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feeds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window,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split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half.</a:t>
            </a:r>
            <a:endParaRPr sz="1400">
              <a:latin typeface="Carlito"/>
              <a:cs typeface="Carlito"/>
            </a:endParaRPr>
          </a:p>
          <a:p>
            <a:pPr marL="12700" marR="70675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transformed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black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white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apparent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color.</a:t>
            </a:r>
            <a:endParaRPr sz="1400">
              <a:latin typeface="Carlito"/>
              <a:cs typeface="Carlito"/>
            </a:endParaRPr>
          </a:p>
          <a:p>
            <a:pPr marL="12700" marR="601980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filtered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Gaussian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Blur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remove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outliers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calculation.</a:t>
            </a:r>
            <a:endParaRPr sz="1400">
              <a:latin typeface="Carlito"/>
              <a:cs typeface="Carlito"/>
            </a:endParaRPr>
          </a:p>
          <a:p>
            <a:pPr marL="12700" marR="11747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mask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basically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values.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disparities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50.</a:t>
            </a:r>
            <a:endParaRPr sz="1400">
              <a:latin typeface="Carlito"/>
              <a:cs typeface="Carlito"/>
            </a:endParaRPr>
          </a:p>
          <a:p>
            <a:pPr marL="74295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29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following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formula: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BASELINE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*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Baseline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centers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apertures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120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endParaRPr sz="1400">
              <a:latin typeface="Carlito"/>
              <a:cs typeface="Carlito"/>
            </a:endParaRPr>
          </a:p>
          <a:p>
            <a:pPr lvl="1" marL="469900" marR="5080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optical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lenses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cameras'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sensors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2.8mm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pixels,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889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px</a:t>
            </a:r>
            <a:endParaRPr sz="1400">
              <a:latin typeface="Carlito"/>
              <a:cs typeface="Carlito"/>
            </a:endParaRPr>
          </a:p>
          <a:p>
            <a:pPr marL="749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749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mm</a:t>
            </a:r>
            <a:endParaRPr sz="1400">
              <a:latin typeface="Carlito"/>
              <a:cs typeface="Carlito"/>
            </a:endParaRPr>
          </a:p>
          <a:p>
            <a:pPr lvl="1" marL="532130" indent="-69850">
              <a:lnSpc>
                <a:spcPct val="100000"/>
              </a:lnSpc>
              <a:buSzPct val="92857"/>
              <a:buFont typeface="Arial"/>
              <a:buChar char="•"/>
              <a:tabLst>
                <a:tab pos="5321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Works,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constantly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deviating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inaccurate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until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edited:</a:t>
            </a:r>
            <a:endParaRPr sz="1400">
              <a:latin typeface="Carlito"/>
              <a:cs typeface="Carlito"/>
            </a:endParaRPr>
          </a:p>
          <a:p>
            <a:pPr lvl="2" marL="989330" indent="-69850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StereoSGBM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"number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disparities"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96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block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  <a:p>
            <a:pPr lvl="2" marL="927100" marR="79375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NumDisparities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recognize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(96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levels)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latency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increases</a:t>
            </a:r>
            <a:endParaRPr sz="1400">
              <a:latin typeface="Carlito"/>
              <a:cs typeface="Carlito"/>
            </a:endParaRPr>
          </a:p>
          <a:p>
            <a:pPr lvl="2" marL="927100" marR="217804" indent="-7620">
              <a:lnSpc>
                <a:spcPct val="100000"/>
              </a:lnSpc>
              <a:buSzPct val="92857"/>
              <a:buFont typeface="Arial"/>
              <a:buChar char="•"/>
              <a:tabLst>
                <a:tab pos="989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BlockSize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partitions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calculating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disparities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(5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smallest)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38481"/>
            <a:ext cx="942657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5"/>
              <a:t>YOLOLIVE.PY</a:t>
            </a:r>
            <a:r>
              <a:rPr dirty="0" spc="-80"/>
              <a:t> </a:t>
            </a:r>
            <a:r>
              <a:rPr dirty="0" spc="155"/>
              <a:t>-</a:t>
            </a:r>
            <a:r>
              <a:rPr dirty="0" spc="-90"/>
              <a:t> </a:t>
            </a:r>
            <a:r>
              <a:rPr dirty="0" spc="-409"/>
              <a:t>DISPARITY</a:t>
            </a:r>
            <a:r>
              <a:rPr dirty="0" spc="-100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45"/>
              <a:t>DEPTH</a:t>
            </a:r>
            <a:r>
              <a:rPr dirty="0" spc="-100"/>
              <a:t> </a:t>
            </a:r>
            <a:r>
              <a:rPr dirty="0" spc="-565"/>
              <a:t>MAP</a:t>
            </a:r>
            <a:r>
              <a:rPr dirty="0" spc="-85"/>
              <a:t> </a:t>
            </a:r>
            <a:r>
              <a:rPr dirty="0" spc="-434"/>
              <a:t>SCRIPT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4460" y="637794"/>
            <a:ext cx="46863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460" y="759713"/>
            <a:ext cx="85788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yolov5</a:t>
            </a:r>
            <a:r>
              <a:rPr dirty="0" sz="8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8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numpy</a:t>
            </a:r>
            <a:r>
              <a:rPr dirty="0" sz="800" spc="-3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as</a:t>
            </a:r>
            <a:r>
              <a:rPr dirty="0" sz="800" spc="-2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460" y="1125474"/>
            <a:ext cx="294830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depth using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calibration</a:t>
            </a:r>
            <a:r>
              <a:rPr dirty="0" sz="800" spc="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parameters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120</a:t>
            </a:r>
            <a:r>
              <a:rPr dirty="0" sz="800" spc="-4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your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camera's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baseline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(in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mm)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889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your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camera's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focal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length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(in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pixels)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460" y="1613407"/>
            <a:ext cx="2840990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load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pretrained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model</a:t>
            </a:r>
            <a:endParaRPr sz="800">
              <a:latin typeface="Carlito"/>
              <a:cs typeface="Carlito"/>
            </a:endParaRPr>
          </a:p>
          <a:p>
            <a:pPr marL="12700" marR="145224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yolov5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load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'yolov5s.pt'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model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parameters</a:t>
            </a:r>
            <a:endParaRPr sz="800">
              <a:latin typeface="Carlito"/>
              <a:cs typeface="Carlito"/>
            </a:endParaRPr>
          </a:p>
          <a:p>
            <a:pPr marL="12700" marR="883919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conf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0.50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confidence</a:t>
            </a:r>
            <a:r>
              <a:rPr dirty="0" sz="800" spc="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iou</a:t>
            </a:r>
            <a:r>
              <a:rPr dirty="0" sz="800" spc="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0.45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IoU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agnostic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800" spc="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class-agnostic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multi_label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800" spc="-1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NMS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multiple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labels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box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max_det</a:t>
            </a:r>
            <a:r>
              <a:rPr dirty="0" sz="800" spc="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1000</a:t>
            </a:r>
            <a:r>
              <a:rPr dirty="0" sz="800" spc="-4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maximum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number of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detections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image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460" y="2710688"/>
            <a:ext cx="12045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Load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class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names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.names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460" y="3076701"/>
            <a:ext cx="3571875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3091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Define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mapping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based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on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YOLOv5's</a:t>
            </a:r>
            <a:r>
              <a:rPr dirty="0" sz="800" spc="-4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official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palette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6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Red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Green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Blue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Yellow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Cyan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4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Magenta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class_colors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{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i</a:t>
            </a:r>
            <a:r>
              <a:rPr dirty="0" sz="800" spc="5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len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color_palette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r>
              <a:rPr dirty="0" sz="800" spc="7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for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i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in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range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len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))}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460" y="4417517"/>
            <a:ext cx="1454150" cy="27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Create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video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capture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feed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object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VideoCapture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460" y="4783963"/>
            <a:ext cx="17672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Check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if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webcam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is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opened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correctly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not</a:t>
            </a:r>
            <a:r>
              <a:rPr dirty="0" sz="800" spc="-3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isOpened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():</a:t>
            </a:r>
            <a:endParaRPr sz="800">
              <a:latin typeface="Carlito"/>
              <a:cs typeface="Carlito"/>
            </a:endParaRPr>
          </a:p>
          <a:p>
            <a:pPr marL="10096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raise</a:t>
            </a:r>
            <a:r>
              <a:rPr dirty="0" sz="800" spc="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IOError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"Cannot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open</a:t>
            </a:r>
            <a:r>
              <a:rPr dirty="0" sz="800" spc="2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webcam"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460" y="5271642"/>
            <a:ext cx="15328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frame_width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frame_height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size</a:t>
            </a:r>
            <a:r>
              <a:rPr dirty="0" sz="800" spc="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frame_width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frame_height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460" y="5759297"/>
            <a:ext cx="35560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10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8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VideoWriter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'filename.avi'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.VideoWriter_fourcc(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'MJPG'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7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size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09620" y="618236"/>
            <a:ext cx="1674495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8384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While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loop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live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camera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feed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while</a:t>
            </a:r>
            <a:r>
              <a:rPr dirty="0" sz="8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read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766820" y="1105915"/>
            <a:ext cx="1986914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Split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into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left 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right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height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</a:t>
            </a:r>
            <a:r>
              <a:rPr dirty="0" sz="800" spc="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shape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shape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left_img</a:t>
            </a:r>
            <a:r>
              <a:rPr dirty="0" sz="8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//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right_img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width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//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66820" y="1715770"/>
            <a:ext cx="2513330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grayscale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left_gray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cvtColor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left_img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COLOR_BGR2GRAY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right_gray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cvtColor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right_img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COLOR_BGR2GRAY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79520" y="2203450"/>
            <a:ext cx="35394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15163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Perform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stereo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matching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(Block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Matching)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stereo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.StereoSGBM_create(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minDisparity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Minimum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0)</a:t>
            </a:r>
            <a:endParaRPr sz="800">
              <a:latin typeface="Carlito"/>
              <a:cs typeface="Carlito"/>
            </a:endParaRPr>
          </a:p>
          <a:p>
            <a:pPr marR="186055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numDisparities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16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6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Number of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disparities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(must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multiple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of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16)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blockSize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Block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size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matching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(odd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values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between 5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255,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default: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3)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P1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8</a:t>
            </a:r>
            <a:r>
              <a:rPr dirty="0" sz="800" spc="-3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Penalty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term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1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8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block_size^2)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P2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32</a:t>
            </a:r>
            <a:r>
              <a:rPr dirty="0" sz="800" spc="-4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**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Penalty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term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2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32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*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block_size^2)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disp12MaxDiff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Max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allowed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difference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between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disparities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images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preFilterCap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63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Pre-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filter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cap (default: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63)</a:t>
            </a:r>
            <a:endParaRPr sz="800">
              <a:latin typeface="Carlito"/>
              <a:cs typeface="Carlito"/>
            </a:endParaRPr>
          </a:p>
          <a:p>
            <a:pPr marR="960119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uniquenessRatio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Uniqueness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ratio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10)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speckleWindowSize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100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Speckle window size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100)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speckleRange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32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Speckle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range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(default: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32)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79520" y="3666871"/>
            <a:ext cx="311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79520" y="3788790"/>
            <a:ext cx="366839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164782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7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stereo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.compute(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left_gray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9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right_gray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Apply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Gaussian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filtering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map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GaussianBlur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8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R="91186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Avoid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division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by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zero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small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values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5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&gt;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50</a:t>
            </a:r>
            <a:r>
              <a:rPr dirty="0" sz="800" spc="-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Adjust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threshold</a:t>
            </a:r>
            <a:r>
              <a:rPr dirty="0" sz="800" spc="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as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needed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depth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zeros_like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8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float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7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6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valid_disparity_mask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66820" y="4764404"/>
            <a:ext cx="45002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Normalize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visualization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normalized_disparity</a:t>
            </a:r>
            <a:r>
              <a:rPr dirty="0" sz="800" spc="7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normalize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4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None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alpha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beta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255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norm_type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NORM_MINMAX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dtype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.CV_8U)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766820" y="5252084"/>
            <a:ext cx="3545204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Apply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colormap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for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visualization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disparity_colormap</a:t>
            </a:r>
            <a:r>
              <a:rPr dirty="0" sz="800" spc="1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applyColorMap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normalized_disparity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COLORMAP_JET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Perform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object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detection</a:t>
            </a:r>
            <a:endParaRPr sz="800">
              <a:latin typeface="Carlito"/>
              <a:cs typeface="Carlito"/>
            </a:endParaRPr>
          </a:p>
          <a:p>
            <a:pPr marL="12700" marR="258191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results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model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Parse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results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4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results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.pred[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boxes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x1,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y1,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x2,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y2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66820" y="6105245"/>
            <a:ext cx="12033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scores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4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categories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predictions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[:,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5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436991" y="696213"/>
            <a:ext cx="23495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Draw</a:t>
            </a:r>
            <a:r>
              <a:rPr dirty="0" sz="800" spc="-4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bounding boxes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labels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on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3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for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box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in</a:t>
            </a:r>
            <a:r>
              <a:rPr dirty="0" sz="800" spc="-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zip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boxes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scores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categories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):</a:t>
            </a:r>
            <a:endParaRPr sz="800">
              <a:latin typeface="Carlito"/>
              <a:cs typeface="Carlito"/>
            </a:endParaRPr>
          </a:p>
          <a:p>
            <a:pPr marL="469900" marR="69405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map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9CDCFD"/>
                </a:solidFill>
                <a:latin typeface="Carlito"/>
                <a:cs typeface="Carlito"/>
              </a:rPr>
              <a:t>box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c_x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+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c_y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+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-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894444" y="1428114"/>
            <a:ext cx="2954020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406525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8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4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Check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if the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ROI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is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empty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.size</a:t>
            </a:r>
            <a:r>
              <a:rPr dirty="0" sz="800" spc="5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==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default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value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or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handle</a:t>
            </a:r>
            <a:r>
              <a:rPr dirty="0" sz="800" spc="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empty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case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Carlito"/>
                <a:cs typeface="Carlito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np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mean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disparity_roi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894444" y="2281555"/>
            <a:ext cx="1774189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Convert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depth</a:t>
            </a:r>
            <a:endParaRPr sz="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depth_value</a:t>
            </a:r>
            <a:r>
              <a:rPr dirty="0" sz="800" spc="3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baseline</a:t>
            </a:r>
            <a:r>
              <a:rPr dirty="0" sz="800" spc="3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*</a:t>
            </a:r>
            <a:r>
              <a:rPr dirty="0" sz="800" spc="-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focal_length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/</a:t>
            </a:r>
            <a:r>
              <a:rPr dirty="0" sz="800" spc="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2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avg_disparity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!=</a:t>
            </a:r>
            <a:r>
              <a:rPr dirty="0" sz="800" spc="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</a:t>
            </a:r>
            <a:r>
              <a:rPr dirty="0" sz="800" spc="-5">
                <a:solidFill>
                  <a:srgbClr val="B5CEA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else</a:t>
            </a:r>
            <a:r>
              <a:rPr dirty="0" sz="800" spc="1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0)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894444" y="2769488"/>
            <a:ext cx="143256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label</a:t>
            </a:r>
            <a:r>
              <a:rPr dirty="0" sz="8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3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class_names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class_colors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int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category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)]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894444" y="3135249"/>
            <a:ext cx="2186305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75895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circle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c_x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c_y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rectangle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y2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putText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f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label</a:t>
            </a:r>
            <a:r>
              <a:rPr dirty="0" sz="800">
                <a:solidFill>
                  <a:srgbClr val="559CD5"/>
                </a:solidFill>
                <a:latin typeface="Carlito"/>
                <a:cs typeface="Carlito"/>
              </a:rPr>
              <a:t>}</a:t>
            </a:r>
            <a:r>
              <a:rPr dirty="0" sz="800" spc="60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score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:.2f}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1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Carlito"/>
                <a:cs typeface="Carlito"/>
              </a:rPr>
              <a:t>-</a:t>
            </a:r>
            <a:r>
              <a:rPr dirty="0" sz="800" spc="50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10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FONT_HERSHEY_SIMPLEX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6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  <a:p>
            <a:pPr marL="34925" marR="5080" indent="-22860">
              <a:lnSpc>
                <a:spcPct val="100000"/>
              </a:lnSpc>
            </a:pP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putText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f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{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depth_value</a:t>
            </a:r>
            <a:r>
              <a:rPr dirty="0" sz="800" spc="-10">
                <a:solidFill>
                  <a:srgbClr val="559CD5"/>
                </a:solidFill>
                <a:latin typeface="Carlito"/>
                <a:cs typeface="Carlito"/>
              </a:rPr>
              <a:t>:.2f}</a:t>
            </a:r>
            <a:r>
              <a:rPr dirty="0" sz="800" spc="85">
                <a:solidFill>
                  <a:srgbClr val="559CD5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mm'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x1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y1</a:t>
            </a:r>
            <a:r>
              <a:rPr dirty="0" sz="8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Carlito"/>
                <a:cs typeface="Carlito"/>
              </a:rPr>
              <a:t>-</a:t>
            </a:r>
            <a:r>
              <a:rPr dirty="0" sz="800" spc="50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30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),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FONT_HERSHEY_SIMPLEX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B5CEA8"/>
                </a:solidFill>
                <a:latin typeface="Carlito"/>
                <a:cs typeface="Carlito"/>
              </a:rPr>
              <a:t>0.5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color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6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436991" y="3989070"/>
            <a:ext cx="96964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Record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8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write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36991" y="4354829"/>
            <a:ext cx="28784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Display the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disparity</a:t>
            </a:r>
            <a:r>
              <a:rPr dirty="0" sz="8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colormap,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 depth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information,</a:t>
            </a:r>
            <a:r>
              <a:rPr dirty="0" sz="800" spc="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input</a:t>
            </a:r>
            <a:r>
              <a:rPr dirty="0" sz="8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Carlito"/>
                <a:cs typeface="Carlito"/>
              </a:rPr>
              <a:t>frame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imshow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'Disparity</a:t>
            </a:r>
            <a:r>
              <a:rPr dirty="0" sz="800" spc="2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Colormap'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disparity_colormap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imshow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Carlito"/>
                <a:cs typeface="Carlito"/>
              </a:rPr>
              <a:t>'Input</a:t>
            </a:r>
            <a:r>
              <a:rPr dirty="0" sz="800" spc="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with</a:t>
            </a:r>
            <a:r>
              <a:rPr dirty="0" sz="800" spc="1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E9178"/>
                </a:solidFill>
                <a:latin typeface="Carlito"/>
                <a:cs typeface="Carlito"/>
              </a:rPr>
              <a:t>Depth'</a:t>
            </a:r>
            <a:r>
              <a:rPr dirty="0" sz="8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800" spc="2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frame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436991" y="4842509"/>
            <a:ext cx="7715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waitKey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C585C0"/>
                </a:solidFill>
                <a:latin typeface="Carlito"/>
                <a:cs typeface="Carlito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9CDCFD"/>
                </a:solidFill>
                <a:latin typeface="Carlito"/>
                <a:cs typeface="Carlito"/>
              </a:rPr>
              <a:t>c</a:t>
            </a:r>
            <a:r>
              <a:rPr dirty="0" sz="8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D3D3D3"/>
                </a:solidFill>
                <a:latin typeface="Carlito"/>
                <a:cs typeface="Carlito"/>
              </a:rPr>
              <a:t>==</a:t>
            </a:r>
            <a:r>
              <a:rPr dirty="0" sz="800" spc="-1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Carlito"/>
                <a:cs typeface="Carlito"/>
              </a:rPr>
              <a:t>27</a:t>
            </a:r>
            <a:r>
              <a:rPr dirty="0" sz="800" spc="-25">
                <a:solidFill>
                  <a:srgbClr val="CCCCCC"/>
                </a:solidFill>
                <a:latin typeface="Carlito"/>
                <a:cs typeface="Carlito"/>
              </a:rPr>
              <a:t>: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Carlito"/>
                <a:cs typeface="Carlito"/>
              </a:rPr>
              <a:t>break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979791" y="5330190"/>
            <a:ext cx="1056005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8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>
                <a:solidFill>
                  <a:srgbClr val="6A9954"/>
                </a:solidFill>
                <a:latin typeface="Carlito"/>
                <a:cs typeface="Carlito"/>
              </a:rPr>
              <a:t>Release</a:t>
            </a:r>
            <a:r>
              <a:rPr dirty="0" sz="8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Carlito"/>
                <a:cs typeface="Carlito"/>
              </a:rPr>
              <a:t>resources</a:t>
            </a:r>
            <a:r>
              <a:rPr dirty="0" sz="8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cam_feed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release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Carlito"/>
                <a:cs typeface="Carlito"/>
              </a:rPr>
              <a:t>recording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release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8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Carlito"/>
                <a:cs typeface="Carlito"/>
              </a:rPr>
              <a:t>cv2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Carlito"/>
                <a:cs typeface="Carlito"/>
              </a:rPr>
              <a:t>destroyAllWindows</a:t>
            </a:r>
            <a:r>
              <a:rPr dirty="0" sz="8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380101" y="6120790"/>
            <a:ext cx="18262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8/16/23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DISPARITY</a:t>
            </a:r>
            <a:r>
              <a:rPr dirty="0" spc="-95"/>
              <a:t> </a:t>
            </a:r>
            <a:r>
              <a:rPr dirty="0" spc="-610"/>
              <a:t>COLORMAP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027" y="739140"/>
            <a:ext cx="8628888" cy="531875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-1523" y="3046"/>
            <a:ext cx="12192000" cy="6838315"/>
          </a:xfrm>
          <a:custGeom>
            <a:avLst/>
            <a:gdLst/>
            <a:ahLst/>
            <a:cxnLst/>
            <a:rect l="l" t="t" r="r" b="b"/>
            <a:pathLst>
              <a:path w="12192000" h="6838315">
                <a:moveTo>
                  <a:pt x="12192000" y="0"/>
                </a:moveTo>
                <a:lnTo>
                  <a:pt x="0" y="0"/>
                </a:lnTo>
                <a:lnTo>
                  <a:pt x="0" y="6838188"/>
                </a:lnTo>
                <a:lnTo>
                  <a:pt x="12192000" y="68381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DISTANCE</a:t>
            </a:r>
            <a:r>
              <a:rPr dirty="0" spc="-80"/>
              <a:t> </a:t>
            </a:r>
            <a:r>
              <a:rPr dirty="0" spc="-509"/>
              <a:t>ESTIMATE</a:t>
            </a:r>
            <a:r>
              <a:rPr dirty="0" spc="-90"/>
              <a:t> </a:t>
            </a:r>
            <a:r>
              <a:rPr dirty="0" spc="-550"/>
              <a:t>AND</a:t>
            </a:r>
            <a:r>
              <a:rPr dirty="0" spc="-65"/>
              <a:t> </a:t>
            </a:r>
            <a:r>
              <a:rPr dirty="0" spc="-545"/>
              <a:t>DEPTH</a:t>
            </a:r>
            <a:r>
              <a:rPr dirty="0" spc="-95"/>
              <a:t> </a:t>
            </a:r>
            <a:r>
              <a:rPr dirty="0" spc="-490"/>
              <a:t>MAPPING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" y="890016"/>
            <a:ext cx="12031980" cy="51160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6280"/>
              <a:ext cx="12192000" cy="547116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55904"/>
              <a:ext cx="12192000" cy="5358765"/>
            </a:xfrm>
            <a:custGeom>
              <a:avLst/>
              <a:gdLst/>
              <a:ahLst/>
              <a:cxnLst/>
              <a:rect l="l" t="t" r="r" b="b"/>
              <a:pathLst>
                <a:path w="12192000" h="5358765">
                  <a:moveTo>
                    <a:pt x="12192000" y="0"/>
                  </a:moveTo>
                  <a:lnTo>
                    <a:pt x="0" y="0"/>
                  </a:lnTo>
                  <a:lnTo>
                    <a:pt x="0" y="5358384"/>
                  </a:lnTo>
                  <a:lnTo>
                    <a:pt x="12192000" y="535838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842" y="1487424"/>
              <a:ext cx="5946520" cy="36804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MOVEIT_</a:t>
            </a:r>
            <a:r>
              <a:rPr dirty="0" spc="-85"/>
              <a:t> </a:t>
            </a:r>
            <a:r>
              <a:rPr dirty="0" spc="-595"/>
              <a:t>COMMANDER</a:t>
            </a:r>
            <a:r>
              <a:rPr dirty="0" spc="-90"/>
              <a:t> </a:t>
            </a:r>
            <a:r>
              <a:rPr dirty="0" spc="-515"/>
              <a:t>CARTESIAN</a:t>
            </a:r>
            <a:r>
              <a:rPr dirty="0" spc="-80"/>
              <a:t> </a:t>
            </a:r>
            <a:r>
              <a:rPr dirty="0" spc="-509"/>
              <a:t>ORIENTATION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222496" y="5440476"/>
            <a:ext cx="6127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0" b="1">
                <a:solidFill>
                  <a:srgbClr val="00AF50"/>
                </a:solidFill>
                <a:latin typeface="Carlito"/>
                <a:cs typeface="Carlito"/>
              </a:rPr>
              <a:t>+</a:t>
            </a:r>
            <a:r>
              <a:rPr dirty="0" sz="3200" spc="60" b="1">
                <a:solidFill>
                  <a:srgbClr val="00AF50"/>
                </a:solidFill>
                <a:latin typeface="Liberation Sans Narrow"/>
                <a:cs typeface="Liberation Sans Narrow"/>
              </a:rPr>
              <a:t>θz</a:t>
            </a:r>
            <a:endParaRPr sz="32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006726" y="954532"/>
            <a:ext cx="761365" cy="674370"/>
          </a:xfrm>
          <a:custGeom>
            <a:avLst/>
            <a:gdLst/>
            <a:ahLst/>
            <a:cxnLst/>
            <a:rect l="l" t="t" r="r" b="b"/>
            <a:pathLst>
              <a:path w="761364" h="674369">
                <a:moveTo>
                  <a:pt x="127000" y="397510"/>
                </a:moveTo>
                <a:lnTo>
                  <a:pt x="120804" y="397510"/>
                </a:lnTo>
                <a:lnTo>
                  <a:pt x="108319" y="400050"/>
                </a:lnTo>
                <a:lnTo>
                  <a:pt x="89217" y="407670"/>
                </a:lnTo>
                <a:lnTo>
                  <a:pt x="76454" y="415290"/>
                </a:lnTo>
                <a:lnTo>
                  <a:pt x="73533" y="417830"/>
                </a:lnTo>
                <a:lnTo>
                  <a:pt x="70358" y="420370"/>
                </a:lnTo>
                <a:lnTo>
                  <a:pt x="67056" y="422910"/>
                </a:lnTo>
                <a:lnTo>
                  <a:pt x="63627" y="425450"/>
                </a:lnTo>
                <a:lnTo>
                  <a:pt x="59436" y="429260"/>
                </a:lnTo>
                <a:lnTo>
                  <a:pt x="54610" y="434340"/>
                </a:lnTo>
                <a:lnTo>
                  <a:pt x="5842" y="480060"/>
                </a:lnTo>
                <a:lnTo>
                  <a:pt x="2667" y="482600"/>
                </a:lnTo>
                <a:lnTo>
                  <a:pt x="889" y="486410"/>
                </a:lnTo>
                <a:lnTo>
                  <a:pt x="508" y="490220"/>
                </a:lnTo>
                <a:lnTo>
                  <a:pt x="0" y="494030"/>
                </a:lnTo>
                <a:lnTo>
                  <a:pt x="1778" y="497840"/>
                </a:lnTo>
                <a:lnTo>
                  <a:pt x="5842" y="501650"/>
                </a:lnTo>
                <a:lnTo>
                  <a:pt x="164973" y="673100"/>
                </a:lnTo>
                <a:lnTo>
                  <a:pt x="165862" y="674370"/>
                </a:lnTo>
                <a:lnTo>
                  <a:pt x="173100" y="674370"/>
                </a:lnTo>
                <a:lnTo>
                  <a:pt x="175006" y="673100"/>
                </a:lnTo>
                <a:lnTo>
                  <a:pt x="177419" y="671830"/>
                </a:lnTo>
                <a:lnTo>
                  <a:pt x="180086" y="669290"/>
                </a:lnTo>
                <a:lnTo>
                  <a:pt x="182880" y="668020"/>
                </a:lnTo>
                <a:lnTo>
                  <a:pt x="186055" y="664210"/>
                </a:lnTo>
                <a:lnTo>
                  <a:pt x="193548" y="657860"/>
                </a:lnTo>
                <a:lnTo>
                  <a:pt x="196469" y="655320"/>
                </a:lnTo>
                <a:lnTo>
                  <a:pt x="200787" y="648970"/>
                </a:lnTo>
                <a:lnTo>
                  <a:pt x="202311" y="647700"/>
                </a:lnTo>
                <a:lnTo>
                  <a:pt x="203327" y="645160"/>
                </a:lnTo>
                <a:lnTo>
                  <a:pt x="204343" y="643890"/>
                </a:lnTo>
                <a:lnTo>
                  <a:pt x="204850" y="642620"/>
                </a:lnTo>
                <a:lnTo>
                  <a:pt x="204597" y="638810"/>
                </a:lnTo>
                <a:lnTo>
                  <a:pt x="204089" y="638810"/>
                </a:lnTo>
                <a:lnTo>
                  <a:pt x="203200" y="637540"/>
                </a:lnTo>
                <a:lnTo>
                  <a:pt x="136398" y="565150"/>
                </a:lnTo>
                <a:lnTo>
                  <a:pt x="148336" y="554990"/>
                </a:lnTo>
                <a:lnTo>
                  <a:pt x="152400" y="551180"/>
                </a:lnTo>
                <a:lnTo>
                  <a:pt x="156591" y="547370"/>
                </a:lnTo>
                <a:lnTo>
                  <a:pt x="165100" y="544830"/>
                </a:lnTo>
                <a:lnTo>
                  <a:pt x="169545" y="543560"/>
                </a:lnTo>
                <a:lnTo>
                  <a:pt x="304800" y="543560"/>
                </a:lnTo>
                <a:lnTo>
                  <a:pt x="303911" y="542290"/>
                </a:lnTo>
                <a:lnTo>
                  <a:pt x="302387" y="541020"/>
                </a:lnTo>
                <a:lnTo>
                  <a:pt x="300355" y="539750"/>
                </a:lnTo>
                <a:lnTo>
                  <a:pt x="298196" y="538480"/>
                </a:lnTo>
                <a:lnTo>
                  <a:pt x="294767" y="537210"/>
                </a:lnTo>
                <a:lnTo>
                  <a:pt x="109728" y="537210"/>
                </a:lnTo>
                <a:lnTo>
                  <a:pt x="59943" y="483870"/>
                </a:lnTo>
                <a:lnTo>
                  <a:pt x="77089" y="467360"/>
                </a:lnTo>
                <a:lnTo>
                  <a:pt x="81534" y="463550"/>
                </a:lnTo>
                <a:lnTo>
                  <a:pt x="85090" y="461010"/>
                </a:lnTo>
                <a:lnTo>
                  <a:pt x="87756" y="458470"/>
                </a:lnTo>
                <a:lnTo>
                  <a:pt x="90550" y="457200"/>
                </a:lnTo>
                <a:lnTo>
                  <a:pt x="93091" y="454660"/>
                </a:lnTo>
                <a:lnTo>
                  <a:pt x="95504" y="453390"/>
                </a:lnTo>
                <a:lnTo>
                  <a:pt x="103505" y="449580"/>
                </a:lnTo>
                <a:lnTo>
                  <a:pt x="110871" y="448310"/>
                </a:lnTo>
                <a:lnTo>
                  <a:pt x="189737" y="448310"/>
                </a:lnTo>
                <a:lnTo>
                  <a:pt x="189356" y="447040"/>
                </a:lnTo>
                <a:lnTo>
                  <a:pt x="186055" y="440690"/>
                </a:lnTo>
                <a:lnTo>
                  <a:pt x="182880" y="433070"/>
                </a:lnTo>
                <a:lnTo>
                  <a:pt x="178308" y="426720"/>
                </a:lnTo>
                <a:lnTo>
                  <a:pt x="143002" y="400050"/>
                </a:lnTo>
                <a:lnTo>
                  <a:pt x="127000" y="397510"/>
                </a:lnTo>
                <a:close/>
              </a:path>
              <a:path w="761364" h="674369">
                <a:moveTo>
                  <a:pt x="305816" y="543560"/>
                </a:moveTo>
                <a:lnTo>
                  <a:pt x="169545" y="543560"/>
                </a:lnTo>
                <a:lnTo>
                  <a:pt x="178943" y="544830"/>
                </a:lnTo>
                <a:lnTo>
                  <a:pt x="184023" y="546100"/>
                </a:lnTo>
                <a:lnTo>
                  <a:pt x="189356" y="547370"/>
                </a:lnTo>
                <a:lnTo>
                  <a:pt x="194691" y="549910"/>
                </a:lnTo>
                <a:lnTo>
                  <a:pt x="200660" y="552450"/>
                </a:lnTo>
                <a:lnTo>
                  <a:pt x="207137" y="554990"/>
                </a:lnTo>
                <a:lnTo>
                  <a:pt x="263144" y="580390"/>
                </a:lnTo>
                <a:lnTo>
                  <a:pt x="264541" y="581660"/>
                </a:lnTo>
                <a:lnTo>
                  <a:pt x="265938" y="581660"/>
                </a:lnTo>
                <a:lnTo>
                  <a:pt x="268731" y="582930"/>
                </a:lnTo>
                <a:lnTo>
                  <a:pt x="270256" y="582930"/>
                </a:lnTo>
                <a:lnTo>
                  <a:pt x="274066" y="581660"/>
                </a:lnTo>
                <a:lnTo>
                  <a:pt x="276352" y="579120"/>
                </a:lnTo>
                <a:lnTo>
                  <a:pt x="281559" y="575310"/>
                </a:lnTo>
                <a:lnTo>
                  <a:pt x="284861" y="572770"/>
                </a:lnTo>
                <a:lnTo>
                  <a:pt x="288925" y="568960"/>
                </a:lnTo>
                <a:lnTo>
                  <a:pt x="297561" y="560070"/>
                </a:lnTo>
                <a:lnTo>
                  <a:pt x="300228" y="557530"/>
                </a:lnTo>
                <a:lnTo>
                  <a:pt x="302768" y="554990"/>
                </a:lnTo>
                <a:lnTo>
                  <a:pt x="304673" y="552450"/>
                </a:lnTo>
                <a:lnTo>
                  <a:pt x="305689" y="551180"/>
                </a:lnTo>
                <a:lnTo>
                  <a:pt x="306578" y="548640"/>
                </a:lnTo>
                <a:lnTo>
                  <a:pt x="306959" y="547370"/>
                </a:lnTo>
                <a:lnTo>
                  <a:pt x="306450" y="544830"/>
                </a:lnTo>
                <a:lnTo>
                  <a:pt x="305816" y="543560"/>
                </a:lnTo>
                <a:close/>
              </a:path>
              <a:path w="761364" h="674369">
                <a:moveTo>
                  <a:pt x="189737" y="448310"/>
                </a:moveTo>
                <a:lnTo>
                  <a:pt x="110871" y="448310"/>
                </a:lnTo>
                <a:lnTo>
                  <a:pt x="124460" y="450850"/>
                </a:lnTo>
                <a:lnTo>
                  <a:pt x="130810" y="454660"/>
                </a:lnTo>
                <a:lnTo>
                  <a:pt x="136525" y="461010"/>
                </a:lnTo>
                <a:lnTo>
                  <a:pt x="140335" y="466090"/>
                </a:lnTo>
                <a:lnTo>
                  <a:pt x="143129" y="469900"/>
                </a:lnTo>
                <a:lnTo>
                  <a:pt x="144780" y="474980"/>
                </a:lnTo>
                <a:lnTo>
                  <a:pt x="146558" y="478790"/>
                </a:lnTo>
                <a:lnTo>
                  <a:pt x="146939" y="482600"/>
                </a:lnTo>
                <a:lnTo>
                  <a:pt x="146970" y="485140"/>
                </a:lnTo>
                <a:lnTo>
                  <a:pt x="146685" y="488950"/>
                </a:lnTo>
                <a:lnTo>
                  <a:pt x="109728" y="537210"/>
                </a:lnTo>
                <a:lnTo>
                  <a:pt x="294767" y="537210"/>
                </a:lnTo>
                <a:lnTo>
                  <a:pt x="289941" y="534670"/>
                </a:lnTo>
                <a:lnTo>
                  <a:pt x="239522" y="511810"/>
                </a:lnTo>
                <a:lnTo>
                  <a:pt x="233553" y="509270"/>
                </a:lnTo>
                <a:lnTo>
                  <a:pt x="227837" y="506730"/>
                </a:lnTo>
                <a:lnTo>
                  <a:pt x="217424" y="504190"/>
                </a:lnTo>
                <a:lnTo>
                  <a:pt x="181610" y="504190"/>
                </a:lnTo>
                <a:lnTo>
                  <a:pt x="185674" y="496570"/>
                </a:lnTo>
                <a:lnTo>
                  <a:pt x="188595" y="488950"/>
                </a:lnTo>
                <a:lnTo>
                  <a:pt x="192150" y="474980"/>
                </a:lnTo>
                <a:lnTo>
                  <a:pt x="192659" y="467360"/>
                </a:lnTo>
                <a:lnTo>
                  <a:pt x="191897" y="461010"/>
                </a:lnTo>
                <a:lnTo>
                  <a:pt x="191262" y="453390"/>
                </a:lnTo>
                <a:lnTo>
                  <a:pt x="189737" y="448310"/>
                </a:lnTo>
                <a:close/>
              </a:path>
              <a:path w="761364" h="674369">
                <a:moveTo>
                  <a:pt x="198374" y="500380"/>
                </a:moveTo>
                <a:lnTo>
                  <a:pt x="189865" y="501650"/>
                </a:lnTo>
                <a:lnTo>
                  <a:pt x="181610" y="504190"/>
                </a:lnTo>
                <a:lnTo>
                  <a:pt x="217424" y="504190"/>
                </a:lnTo>
                <a:lnTo>
                  <a:pt x="212471" y="502920"/>
                </a:lnTo>
                <a:lnTo>
                  <a:pt x="202946" y="501650"/>
                </a:lnTo>
                <a:lnTo>
                  <a:pt x="198374" y="500380"/>
                </a:lnTo>
                <a:close/>
              </a:path>
              <a:path w="761364" h="674369">
                <a:moveTo>
                  <a:pt x="323850" y="219710"/>
                </a:moveTo>
                <a:lnTo>
                  <a:pt x="312844" y="219710"/>
                </a:lnTo>
                <a:lnTo>
                  <a:pt x="301910" y="220980"/>
                </a:lnTo>
                <a:lnTo>
                  <a:pt x="258651" y="240030"/>
                </a:lnTo>
                <a:lnTo>
                  <a:pt x="226756" y="267970"/>
                </a:lnTo>
                <a:lnTo>
                  <a:pt x="204343" y="300990"/>
                </a:lnTo>
                <a:lnTo>
                  <a:pt x="194183" y="346710"/>
                </a:lnTo>
                <a:lnTo>
                  <a:pt x="195062" y="359410"/>
                </a:lnTo>
                <a:lnTo>
                  <a:pt x="212052" y="406400"/>
                </a:lnTo>
                <a:lnTo>
                  <a:pt x="238252" y="440690"/>
                </a:lnTo>
                <a:lnTo>
                  <a:pt x="272577" y="471170"/>
                </a:lnTo>
                <a:lnTo>
                  <a:pt x="317117" y="491490"/>
                </a:lnTo>
                <a:lnTo>
                  <a:pt x="338992" y="494030"/>
                </a:lnTo>
                <a:lnTo>
                  <a:pt x="349932" y="492760"/>
                </a:lnTo>
                <a:lnTo>
                  <a:pt x="393414" y="473710"/>
                </a:lnTo>
                <a:lnTo>
                  <a:pt x="425698" y="444500"/>
                </a:lnTo>
                <a:lnTo>
                  <a:pt x="427933" y="441960"/>
                </a:lnTo>
                <a:lnTo>
                  <a:pt x="339014" y="441960"/>
                </a:lnTo>
                <a:lnTo>
                  <a:pt x="332231" y="440690"/>
                </a:lnTo>
                <a:lnTo>
                  <a:pt x="318515" y="435610"/>
                </a:lnTo>
                <a:lnTo>
                  <a:pt x="311657" y="431800"/>
                </a:lnTo>
                <a:lnTo>
                  <a:pt x="304800" y="426720"/>
                </a:lnTo>
                <a:lnTo>
                  <a:pt x="297840" y="421640"/>
                </a:lnTo>
                <a:lnTo>
                  <a:pt x="283779" y="408940"/>
                </a:lnTo>
                <a:lnTo>
                  <a:pt x="270652" y="394970"/>
                </a:lnTo>
                <a:lnTo>
                  <a:pt x="265176" y="388620"/>
                </a:lnTo>
                <a:lnTo>
                  <a:pt x="260175" y="381000"/>
                </a:lnTo>
                <a:lnTo>
                  <a:pt x="255650" y="374650"/>
                </a:lnTo>
                <a:lnTo>
                  <a:pt x="243794" y="339090"/>
                </a:lnTo>
                <a:lnTo>
                  <a:pt x="243855" y="331470"/>
                </a:lnTo>
                <a:lnTo>
                  <a:pt x="265175" y="289560"/>
                </a:lnTo>
                <a:lnTo>
                  <a:pt x="306562" y="270510"/>
                </a:lnTo>
                <a:lnTo>
                  <a:pt x="411872" y="270510"/>
                </a:lnTo>
                <a:lnTo>
                  <a:pt x="401800" y="260350"/>
                </a:lnTo>
                <a:lnTo>
                  <a:pt x="390493" y="250190"/>
                </a:lnTo>
                <a:lnTo>
                  <a:pt x="379233" y="241300"/>
                </a:lnTo>
                <a:lnTo>
                  <a:pt x="356925" y="228600"/>
                </a:lnTo>
                <a:lnTo>
                  <a:pt x="334827" y="220980"/>
                </a:lnTo>
                <a:lnTo>
                  <a:pt x="323850" y="219710"/>
                </a:lnTo>
                <a:close/>
              </a:path>
              <a:path w="761364" h="674369">
                <a:moveTo>
                  <a:pt x="411872" y="270510"/>
                </a:moveTo>
                <a:lnTo>
                  <a:pt x="306562" y="270510"/>
                </a:lnTo>
                <a:lnTo>
                  <a:pt x="327023" y="274320"/>
                </a:lnTo>
                <a:lnTo>
                  <a:pt x="347472" y="285750"/>
                </a:lnTo>
                <a:lnTo>
                  <a:pt x="354330" y="290830"/>
                </a:lnTo>
                <a:lnTo>
                  <a:pt x="368046" y="303530"/>
                </a:lnTo>
                <a:lnTo>
                  <a:pt x="374904" y="311150"/>
                </a:lnTo>
                <a:lnTo>
                  <a:pt x="381025" y="317500"/>
                </a:lnTo>
                <a:lnTo>
                  <a:pt x="386635" y="325120"/>
                </a:lnTo>
                <a:lnTo>
                  <a:pt x="391745" y="331470"/>
                </a:lnTo>
                <a:lnTo>
                  <a:pt x="396367" y="339090"/>
                </a:lnTo>
                <a:lnTo>
                  <a:pt x="408551" y="374650"/>
                </a:lnTo>
                <a:lnTo>
                  <a:pt x="408527" y="381000"/>
                </a:lnTo>
                <a:lnTo>
                  <a:pt x="393549" y="416560"/>
                </a:lnTo>
                <a:lnTo>
                  <a:pt x="359410" y="440690"/>
                </a:lnTo>
                <a:lnTo>
                  <a:pt x="352627" y="441960"/>
                </a:lnTo>
                <a:lnTo>
                  <a:pt x="427933" y="441960"/>
                </a:lnTo>
                <a:lnTo>
                  <a:pt x="452806" y="401320"/>
                </a:lnTo>
                <a:lnTo>
                  <a:pt x="458343" y="365760"/>
                </a:lnTo>
                <a:lnTo>
                  <a:pt x="457388" y="354330"/>
                </a:lnTo>
                <a:lnTo>
                  <a:pt x="440045" y="307340"/>
                </a:lnTo>
                <a:lnTo>
                  <a:pt x="413131" y="271780"/>
                </a:lnTo>
                <a:lnTo>
                  <a:pt x="411872" y="270510"/>
                </a:lnTo>
                <a:close/>
              </a:path>
              <a:path w="761364" h="674369">
                <a:moveTo>
                  <a:pt x="401320" y="116840"/>
                </a:moveTo>
                <a:lnTo>
                  <a:pt x="397002" y="116840"/>
                </a:lnTo>
                <a:lnTo>
                  <a:pt x="393192" y="119380"/>
                </a:lnTo>
                <a:lnTo>
                  <a:pt x="390906" y="120650"/>
                </a:lnTo>
                <a:lnTo>
                  <a:pt x="388239" y="121920"/>
                </a:lnTo>
                <a:lnTo>
                  <a:pt x="385445" y="124460"/>
                </a:lnTo>
                <a:lnTo>
                  <a:pt x="382270" y="127000"/>
                </a:lnTo>
                <a:lnTo>
                  <a:pt x="378460" y="130810"/>
                </a:lnTo>
                <a:lnTo>
                  <a:pt x="374777" y="133350"/>
                </a:lnTo>
                <a:lnTo>
                  <a:pt x="371856" y="137160"/>
                </a:lnTo>
                <a:lnTo>
                  <a:pt x="369697" y="139700"/>
                </a:lnTo>
                <a:lnTo>
                  <a:pt x="367411" y="142240"/>
                </a:lnTo>
                <a:lnTo>
                  <a:pt x="365887" y="144780"/>
                </a:lnTo>
                <a:lnTo>
                  <a:pt x="363855" y="147320"/>
                </a:lnTo>
                <a:lnTo>
                  <a:pt x="363474" y="149860"/>
                </a:lnTo>
                <a:lnTo>
                  <a:pt x="363600" y="152400"/>
                </a:lnTo>
                <a:lnTo>
                  <a:pt x="524256" y="325120"/>
                </a:lnTo>
                <a:lnTo>
                  <a:pt x="532130" y="331470"/>
                </a:lnTo>
                <a:lnTo>
                  <a:pt x="540004" y="331470"/>
                </a:lnTo>
                <a:lnTo>
                  <a:pt x="543560" y="330200"/>
                </a:lnTo>
                <a:lnTo>
                  <a:pt x="546862" y="326390"/>
                </a:lnTo>
                <a:lnTo>
                  <a:pt x="606999" y="270510"/>
                </a:lnTo>
                <a:lnTo>
                  <a:pt x="544449" y="270510"/>
                </a:lnTo>
                <a:lnTo>
                  <a:pt x="403352" y="118110"/>
                </a:lnTo>
                <a:lnTo>
                  <a:pt x="402463" y="118110"/>
                </a:lnTo>
                <a:lnTo>
                  <a:pt x="401320" y="116840"/>
                </a:lnTo>
                <a:close/>
              </a:path>
              <a:path w="761364" h="674369">
                <a:moveTo>
                  <a:pt x="609473" y="213360"/>
                </a:moveTo>
                <a:lnTo>
                  <a:pt x="604520" y="213360"/>
                </a:lnTo>
                <a:lnTo>
                  <a:pt x="603504" y="214630"/>
                </a:lnTo>
                <a:lnTo>
                  <a:pt x="544449" y="270510"/>
                </a:lnTo>
                <a:lnTo>
                  <a:pt x="606999" y="270510"/>
                </a:lnTo>
                <a:lnTo>
                  <a:pt x="632968" y="246380"/>
                </a:lnTo>
                <a:lnTo>
                  <a:pt x="633984" y="245110"/>
                </a:lnTo>
                <a:lnTo>
                  <a:pt x="634492" y="243840"/>
                </a:lnTo>
                <a:lnTo>
                  <a:pt x="634746" y="242570"/>
                </a:lnTo>
                <a:lnTo>
                  <a:pt x="634873" y="241300"/>
                </a:lnTo>
                <a:lnTo>
                  <a:pt x="634619" y="240030"/>
                </a:lnTo>
                <a:lnTo>
                  <a:pt x="633857" y="238760"/>
                </a:lnTo>
                <a:lnTo>
                  <a:pt x="633095" y="236220"/>
                </a:lnTo>
                <a:lnTo>
                  <a:pt x="631952" y="234950"/>
                </a:lnTo>
                <a:lnTo>
                  <a:pt x="630301" y="232410"/>
                </a:lnTo>
                <a:lnTo>
                  <a:pt x="628777" y="229870"/>
                </a:lnTo>
                <a:lnTo>
                  <a:pt x="626618" y="227330"/>
                </a:lnTo>
                <a:lnTo>
                  <a:pt x="623824" y="224790"/>
                </a:lnTo>
                <a:lnTo>
                  <a:pt x="621157" y="222250"/>
                </a:lnTo>
                <a:lnTo>
                  <a:pt x="618744" y="219710"/>
                </a:lnTo>
                <a:lnTo>
                  <a:pt x="616712" y="218440"/>
                </a:lnTo>
                <a:lnTo>
                  <a:pt x="614553" y="215900"/>
                </a:lnTo>
                <a:lnTo>
                  <a:pt x="612775" y="214630"/>
                </a:lnTo>
                <a:lnTo>
                  <a:pt x="609473" y="213360"/>
                </a:lnTo>
                <a:close/>
              </a:path>
              <a:path w="761364" h="674369">
                <a:moveTo>
                  <a:pt x="528447" y="0"/>
                </a:moveTo>
                <a:lnTo>
                  <a:pt x="522986" y="0"/>
                </a:lnTo>
                <a:lnTo>
                  <a:pt x="519175" y="1270"/>
                </a:lnTo>
                <a:lnTo>
                  <a:pt x="516890" y="2540"/>
                </a:lnTo>
                <a:lnTo>
                  <a:pt x="514096" y="5080"/>
                </a:lnTo>
                <a:lnTo>
                  <a:pt x="511429" y="6350"/>
                </a:lnTo>
                <a:lnTo>
                  <a:pt x="508254" y="10160"/>
                </a:lnTo>
                <a:lnTo>
                  <a:pt x="500761" y="16510"/>
                </a:lnTo>
                <a:lnTo>
                  <a:pt x="497840" y="19050"/>
                </a:lnTo>
                <a:lnTo>
                  <a:pt x="495681" y="21590"/>
                </a:lnTo>
                <a:lnTo>
                  <a:pt x="493395" y="24130"/>
                </a:lnTo>
                <a:lnTo>
                  <a:pt x="491871" y="26670"/>
                </a:lnTo>
                <a:lnTo>
                  <a:pt x="490855" y="29210"/>
                </a:lnTo>
                <a:lnTo>
                  <a:pt x="489839" y="30480"/>
                </a:lnTo>
                <a:lnTo>
                  <a:pt x="489331" y="31750"/>
                </a:lnTo>
                <a:lnTo>
                  <a:pt x="489585" y="35560"/>
                </a:lnTo>
                <a:lnTo>
                  <a:pt x="490093" y="35560"/>
                </a:lnTo>
                <a:lnTo>
                  <a:pt x="490981" y="36830"/>
                </a:lnTo>
                <a:lnTo>
                  <a:pt x="650113" y="208280"/>
                </a:lnTo>
                <a:lnTo>
                  <a:pt x="654177" y="212090"/>
                </a:lnTo>
                <a:lnTo>
                  <a:pt x="658114" y="214630"/>
                </a:lnTo>
                <a:lnTo>
                  <a:pt x="662051" y="213360"/>
                </a:lnTo>
                <a:lnTo>
                  <a:pt x="665988" y="213360"/>
                </a:lnTo>
                <a:lnTo>
                  <a:pt x="669544" y="212090"/>
                </a:lnTo>
                <a:lnTo>
                  <a:pt x="672719" y="209550"/>
                </a:lnTo>
                <a:lnTo>
                  <a:pt x="733351" y="152400"/>
                </a:lnTo>
                <a:lnTo>
                  <a:pt x="670433" y="152400"/>
                </a:lnTo>
                <a:lnTo>
                  <a:pt x="529336" y="1270"/>
                </a:lnTo>
                <a:lnTo>
                  <a:pt x="528447" y="0"/>
                </a:lnTo>
                <a:close/>
              </a:path>
              <a:path w="761364" h="674369">
                <a:moveTo>
                  <a:pt x="737108" y="96520"/>
                </a:moveTo>
                <a:lnTo>
                  <a:pt x="730504" y="96520"/>
                </a:lnTo>
                <a:lnTo>
                  <a:pt x="729488" y="97790"/>
                </a:lnTo>
                <a:lnTo>
                  <a:pt x="670433" y="152400"/>
                </a:lnTo>
                <a:lnTo>
                  <a:pt x="733351" y="152400"/>
                </a:lnTo>
                <a:lnTo>
                  <a:pt x="758952" y="128270"/>
                </a:lnTo>
                <a:lnTo>
                  <a:pt x="759841" y="128270"/>
                </a:lnTo>
                <a:lnTo>
                  <a:pt x="760476" y="127000"/>
                </a:lnTo>
                <a:lnTo>
                  <a:pt x="760603" y="125730"/>
                </a:lnTo>
                <a:lnTo>
                  <a:pt x="760857" y="124460"/>
                </a:lnTo>
                <a:lnTo>
                  <a:pt x="760603" y="123190"/>
                </a:lnTo>
                <a:lnTo>
                  <a:pt x="759079" y="119380"/>
                </a:lnTo>
                <a:lnTo>
                  <a:pt x="757936" y="116840"/>
                </a:lnTo>
                <a:lnTo>
                  <a:pt x="756285" y="115570"/>
                </a:lnTo>
                <a:lnTo>
                  <a:pt x="754634" y="113030"/>
                </a:lnTo>
                <a:lnTo>
                  <a:pt x="752475" y="110490"/>
                </a:lnTo>
                <a:lnTo>
                  <a:pt x="749808" y="107950"/>
                </a:lnTo>
                <a:lnTo>
                  <a:pt x="747141" y="104140"/>
                </a:lnTo>
                <a:lnTo>
                  <a:pt x="744728" y="102870"/>
                </a:lnTo>
                <a:lnTo>
                  <a:pt x="742569" y="100330"/>
                </a:lnTo>
                <a:lnTo>
                  <a:pt x="740537" y="99060"/>
                </a:lnTo>
                <a:lnTo>
                  <a:pt x="738632" y="97790"/>
                </a:lnTo>
                <a:lnTo>
                  <a:pt x="737108" y="96520"/>
                </a:lnTo>
                <a:close/>
              </a:path>
              <a:path w="761364" h="674369">
                <a:moveTo>
                  <a:pt x="734060" y="95250"/>
                </a:moveTo>
                <a:lnTo>
                  <a:pt x="731520" y="96520"/>
                </a:lnTo>
                <a:lnTo>
                  <a:pt x="735457" y="96520"/>
                </a:lnTo>
                <a:lnTo>
                  <a:pt x="734060" y="952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008123" y="1550670"/>
            <a:ext cx="6381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5" b="1">
                <a:solidFill>
                  <a:srgbClr val="006FC0"/>
                </a:solidFill>
                <a:latin typeface="Carlito"/>
                <a:cs typeface="Carlito"/>
              </a:rPr>
              <a:t>+</a:t>
            </a:r>
            <a:r>
              <a:rPr dirty="0" sz="3200" spc="75" b="1">
                <a:solidFill>
                  <a:srgbClr val="006FC0"/>
                </a:solidFill>
                <a:latin typeface="Liberation Sans Narrow"/>
                <a:cs typeface="Liberation Sans Narrow"/>
              </a:rPr>
              <a:t>θx</a:t>
            </a:r>
            <a:endParaRPr sz="3200">
              <a:latin typeface="Liberation Sans Narrow"/>
              <a:cs typeface="Liberation Sans Narrow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72969" y="880091"/>
            <a:ext cx="7767320" cy="4961255"/>
            <a:chOff x="2672969" y="880091"/>
            <a:chExt cx="7767320" cy="4961255"/>
          </a:xfrm>
        </p:grpSpPr>
        <p:sp>
          <p:nvSpPr>
            <p:cNvPr id="12" name="object 12" descr=""/>
            <p:cNvSpPr/>
            <p:nvPr/>
          </p:nvSpPr>
          <p:spPr>
            <a:xfrm>
              <a:off x="3169285" y="1334515"/>
              <a:ext cx="2033270" cy="1671955"/>
            </a:xfrm>
            <a:custGeom>
              <a:avLst/>
              <a:gdLst/>
              <a:ahLst/>
              <a:cxnLst/>
              <a:rect l="l" t="t" r="r" b="b"/>
              <a:pathLst>
                <a:path w="2033270" h="1671955">
                  <a:moveTo>
                    <a:pt x="126237" y="0"/>
                  </a:moveTo>
                  <a:lnTo>
                    <a:pt x="0" y="13335"/>
                  </a:lnTo>
                  <a:lnTo>
                    <a:pt x="13207" y="139573"/>
                  </a:lnTo>
                  <a:lnTo>
                    <a:pt x="41528" y="104648"/>
                  </a:lnTo>
                  <a:lnTo>
                    <a:pt x="1976754" y="1671828"/>
                  </a:lnTo>
                  <a:lnTo>
                    <a:pt x="2033269" y="1601978"/>
                  </a:lnTo>
                  <a:lnTo>
                    <a:pt x="98043" y="34925"/>
                  </a:lnTo>
                  <a:lnTo>
                    <a:pt x="1262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69285" y="1334515"/>
              <a:ext cx="2033270" cy="1671955"/>
            </a:xfrm>
            <a:custGeom>
              <a:avLst/>
              <a:gdLst/>
              <a:ahLst/>
              <a:cxnLst/>
              <a:rect l="l" t="t" r="r" b="b"/>
              <a:pathLst>
                <a:path w="2033270" h="1671955">
                  <a:moveTo>
                    <a:pt x="1976754" y="1671828"/>
                  </a:moveTo>
                  <a:lnTo>
                    <a:pt x="41528" y="104648"/>
                  </a:lnTo>
                  <a:lnTo>
                    <a:pt x="13207" y="139573"/>
                  </a:lnTo>
                  <a:lnTo>
                    <a:pt x="0" y="13335"/>
                  </a:lnTo>
                  <a:lnTo>
                    <a:pt x="126237" y="0"/>
                  </a:lnTo>
                  <a:lnTo>
                    <a:pt x="98043" y="34925"/>
                  </a:lnTo>
                  <a:lnTo>
                    <a:pt x="2033269" y="1601978"/>
                  </a:lnTo>
                  <a:lnTo>
                    <a:pt x="1976754" y="1671828"/>
                  </a:lnTo>
                  <a:close/>
                </a:path>
              </a:pathLst>
            </a:custGeom>
            <a:ln w="12699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679319" y="886648"/>
              <a:ext cx="826769" cy="656590"/>
            </a:xfrm>
            <a:custGeom>
              <a:avLst/>
              <a:gdLst/>
              <a:ahLst/>
              <a:cxnLst/>
              <a:rect l="l" t="t" r="r" b="b"/>
              <a:pathLst>
                <a:path w="826770" h="656590">
                  <a:moveTo>
                    <a:pt x="667436" y="0"/>
                  </a:moveTo>
                  <a:lnTo>
                    <a:pt x="602373" y="11449"/>
                  </a:lnTo>
                  <a:lnTo>
                    <a:pt x="529604" y="39327"/>
                  </a:lnTo>
                  <a:lnTo>
                    <a:pt x="490730" y="59255"/>
                  </a:lnTo>
                  <a:lnTo>
                    <a:pt x="450410" y="83085"/>
                  </a:lnTo>
                  <a:lnTo>
                    <a:pt x="408803" y="110748"/>
                  </a:lnTo>
                  <a:lnTo>
                    <a:pt x="366071" y="142176"/>
                  </a:lnTo>
                  <a:lnTo>
                    <a:pt x="322372" y="177299"/>
                  </a:lnTo>
                  <a:lnTo>
                    <a:pt x="277868" y="216050"/>
                  </a:lnTo>
                  <a:lnTo>
                    <a:pt x="232718" y="258360"/>
                  </a:lnTo>
                  <a:lnTo>
                    <a:pt x="187082" y="304160"/>
                  </a:lnTo>
                  <a:lnTo>
                    <a:pt x="141122" y="353382"/>
                  </a:lnTo>
                  <a:lnTo>
                    <a:pt x="94995" y="405957"/>
                  </a:lnTo>
                  <a:lnTo>
                    <a:pt x="0" y="339409"/>
                  </a:lnTo>
                  <a:lnTo>
                    <a:pt x="48132" y="656401"/>
                  </a:lnTo>
                  <a:lnTo>
                    <a:pt x="380111" y="605601"/>
                  </a:lnTo>
                  <a:lnTo>
                    <a:pt x="285114" y="539053"/>
                  </a:lnTo>
                  <a:lnTo>
                    <a:pt x="326526" y="491685"/>
                  </a:lnTo>
                  <a:lnTo>
                    <a:pt x="368095" y="446754"/>
                  </a:lnTo>
                  <a:lnTo>
                    <a:pt x="409678" y="404366"/>
                  </a:lnTo>
                  <a:lnTo>
                    <a:pt x="451128" y="364629"/>
                  </a:lnTo>
                  <a:lnTo>
                    <a:pt x="492300" y="327650"/>
                  </a:lnTo>
                  <a:lnTo>
                    <a:pt x="533049" y="293538"/>
                  </a:lnTo>
                  <a:lnTo>
                    <a:pt x="573230" y="262400"/>
                  </a:lnTo>
                  <a:lnTo>
                    <a:pt x="612697" y="234342"/>
                  </a:lnTo>
                  <a:lnTo>
                    <a:pt x="651306" y="209473"/>
                  </a:lnTo>
                  <a:lnTo>
                    <a:pt x="688912" y="187900"/>
                  </a:lnTo>
                  <a:lnTo>
                    <a:pt x="725368" y="169731"/>
                  </a:lnTo>
                  <a:lnTo>
                    <a:pt x="794251" y="144032"/>
                  </a:lnTo>
                  <a:lnTo>
                    <a:pt x="826389" y="136717"/>
                  </a:lnTo>
                  <a:lnTo>
                    <a:pt x="824315" y="126242"/>
                  </a:lnTo>
                  <a:lnTo>
                    <a:pt x="803577" y="69708"/>
                  </a:lnTo>
                  <a:lnTo>
                    <a:pt x="769319" y="28581"/>
                  </a:lnTo>
                  <a:lnTo>
                    <a:pt x="723512" y="5527"/>
                  </a:lnTo>
                  <a:lnTo>
                    <a:pt x="696677" y="607"/>
                  </a:lnTo>
                  <a:lnTo>
                    <a:pt x="6674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88462" y="910970"/>
              <a:ext cx="513080" cy="1088390"/>
            </a:xfrm>
            <a:custGeom>
              <a:avLst/>
              <a:gdLst/>
              <a:ahLst/>
              <a:cxnLst/>
              <a:rect l="l" t="t" r="r" b="b"/>
              <a:pathLst>
                <a:path w="513079" h="1088389">
                  <a:moveTo>
                    <a:pt x="254253" y="0"/>
                  </a:moveTo>
                  <a:lnTo>
                    <a:pt x="289566" y="37022"/>
                  </a:lnTo>
                  <a:lnTo>
                    <a:pt x="312015" y="88432"/>
                  </a:lnTo>
                  <a:lnTo>
                    <a:pt x="321994" y="152752"/>
                  </a:lnTo>
                  <a:lnTo>
                    <a:pt x="322429" y="189292"/>
                  </a:lnTo>
                  <a:lnTo>
                    <a:pt x="319894" y="228506"/>
                  </a:lnTo>
                  <a:lnTo>
                    <a:pt x="314437" y="270209"/>
                  </a:lnTo>
                  <a:lnTo>
                    <a:pt x="306109" y="314218"/>
                  </a:lnTo>
                  <a:lnTo>
                    <a:pt x="294957" y="360346"/>
                  </a:lnTo>
                  <a:lnTo>
                    <a:pt x="281031" y="408410"/>
                  </a:lnTo>
                  <a:lnTo>
                    <a:pt x="264380" y="458226"/>
                  </a:lnTo>
                  <a:lnTo>
                    <a:pt x="245054" y="509608"/>
                  </a:lnTo>
                  <a:lnTo>
                    <a:pt x="223100" y="562371"/>
                  </a:lnTo>
                  <a:lnTo>
                    <a:pt x="198569" y="616333"/>
                  </a:lnTo>
                  <a:lnTo>
                    <a:pt x="171509" y="671307"/>
                  </a:lnTo>
                  <a:lnTo>
                    <a:pt x="141970" y="727110"/>
                  </a:lnTo>
                  <a:lnTo>
                    <a:pt x="110000" y="783556"/>
                  </a:lnTo>
                  <a:lnTo>
                    <a:pt x="75649" y="840462"/>
                  </a:lnTo>
                  <a:lnTo>
                    <a:pt x="38966" y="897642"/>
                  </a:lnTo>
                  <a:lnTo>
                    <a:pt x="0" y="954913"/>
                  </a:lnTo>
                  <a:lnTo>
                    <a:pt x="190118" y="1088008"/>
                  </a:lnTo>
                  <a:lnTo>
                    <a:pt x="229069" y="1030738"/>
                  </a:lnTo>
                  <a:lnTo>
                    <a:pt x="265740" y="973558"/>
                  </a:lnTo>
                  <a:lnTo>
                    <a:pt x="300080" y="916652"/>
                  </a:lnTo>
                  <a:lnTo>
                    <a:pt x="332042" y="860206"/>
                  </a:lnTo>
                  <a:lnTo>
                    <a:pt x="361576" y="804403"/>
                  </a:lnTo>
                  <a:lnTo>
                    <a:pt x="388633" y="749429"/>
                  </a:lnTo>
                  <a:lnTo>
                    <a:pt x="413163" y="695467"/>
                  </a:lnTo>
                  <a:lnTo>
                    <a:pt x="435116" y="642704"/>
                  </a:lnTo>
                  <a:lnTo>
                    <a:pt x="454445" y="591322"/>
                  </a:lnTo>
                  <a:lnTo>
                    <a:pt x="471099" y="541506"/>
                  </a:lnTo>
                  <a:lnTo>
                    <a:pt x="485028" y="493442"/>
                  </a:lnTo>
                  <a:lnTo>
                    <a:pt x="496185" y="447314"/>
                  </a:lnTo>
                  <a:lnTo>
                    <a:pt x="504519" y="403305"/>
                  </a:lnTo>
                  <a:lnTo>
                    <a:pt x="509981" y="361602"/>
                  </a:lnTo>
                  <a:lnTo>
                    <a:pt x="512522" y="322388"/>
                  </a:lnTo>
                  <a:lnTo>
                    <a:pt x="512092" y="285848"/>
                  </a:lnTo>
                  <a:lnTo>
                    <a:pt x="502124" y="221528"/>
                  </a:lnTo>
                  <a:lnTo>
                    <a:pt x="479682" y="170118"/>
                  </a:lnTo>
                  <a:lnTo>
                    <a:pt x="444373" y="133095"/>
                  </a:lnTo>
                  <a:lnTo>
                    <a:pt x="254253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79319" y="886441"/>
              <a:ext cx="1021715" cy="1113155"/>
            </a:xfrm>
            <a:custGeom>
              <a:avLst/>
              <a:gdLst/>
              <a:ahLst/>
              <a:cxnLst/>
              <a:rect l="l" t="t" r="r" b="b"/>
              <a:pathLst>
                <a:path w="1021714" h="1113155">
                  <a:moveTo>
                    <a:pt x="826389" y="136924"/>
                  </a:moveTo>
                  <a:lnTo>
                    <a:pt x="760529" y="155278"/>
                  </a:lnTo>
                  <a:lnTo>
                    <a:pt x="688912" y="188107"/>
                  </a:lnTo>
                  <a:lnTo>
                    <a:pt x="651306" y="209680"/>
                  </a:lnTo>
                  <a:lnTo>
                    <a:pt x="612697" y="234549"/>
                  </a:lnTo>
                  <a:lnTo>
                    <a:pt x="573230" y="262606"/>
                  </a:lnTo>
                  <a:lnTo>
                    <a:pt x="533049" y="293745"/>
                  </a:lnTo>
                  <a:lnTo>
                    <a:pt x="492300" y="327857"/>
                  </a:lnTo>
                  <a:lnTo>
                    <a:pt x="451128" y="364835"/>
                  </a:lnTo>
                  <a:lnTo>
                    <a:pt x="409678" y="404572"/>
                  </a:lnTo>
                  <a:lnTo>
                    <a:pt x="368095" y="446960"/>
                  </a:lnTo>
                  <a:lnTo>
                    <a:pt x="326526" y="491892"/>
                  </a:lnTo>
                  <a:lnTo>
                    <a:pt x="285114" y="539260"/>
                  </a:lnTo>
                  <a:lnTo>
                    <a:pt x="380111" y="605808"/>
                  </a:lnTo>
                  <a:lnTo>
                    <a:pt x="48132" y="656608"/>
                  </a:lnTo>
                  <a:lnTo>
                    <a:pt x="0" y="339616"/>
                  </a:lnTo>
                  <a:lnTo>
                    <a:pt x="94995" y="406164"/>
                  </a:lnTo>
                  <a:lnTo>
                    <a:pt x="142114" y="352494"/>
                  </a:lnTo>
                  <a:lnTo>
                    <a:pt x="189213" y="302181"/>
                  </a:lnTo>
                  <a:lnTo>
                    <a:pt x="236101" y="255335"/>
                  </a:lnTo>
                  <a:lnTo>
                    <a:pt x="282587" y="212065"/>
                  </a:lnTo>
                  <a:lnTo>
                    <a:pt x="328480" y="172479"/>
                  </a:lnTo>
                  <a:lnTo>
                    <a:pt x="373590" y="136687"/>
                  </a:lnTo>
                  <a:lnTo>
                    <a:pt x="417724" y="104797"/>
                  </a:lnTo>
                  <a:lnTo>
                    <a:pt x="460692" y="76919"/>
                  </a:lnTo>
                  <a:lnTo>
                    <a:pt x="502302" y="53161"/>
                  </a:lnTo>
                  <a:lnTo>
                    <a:pt x="542365" y="33633"/>
                  </a:lnTo>
                  <a:lnTo>
                    <a:pt x="580688" y="18444"/>
                  </a:lnTo>
                  <a:lnTo>
                    <a:pt x="651351" y="1518"/>
                  </a:lnTo>
                  <a:lnTo>
                    <a:pt x="683309" y="0"/>
                  </a:lnTo>
                  <a:lnTo>
                    <a:pt x="712763" y="3256"/>
                  </a:lnTo>
                  <a:lnTo>
                    <a:pt x="763396" y="24529"/>
                  </a:lnTo>
                  <a:lnTo>
                    <a:pt x="953516" y="157625"/>
                  </a:lnTo>
                  <a:lnTo>
                    <a:pt x="988825" y="194647"/>
                  </a:lnTo>
                  <a:lnTo>
                    <a:pt x="1011267" y="246057"/>
                  </a:lnTo>
                  <a:lnTo>
                    <a:pt x="1021235" y="310377"/>
                  </a:lnTo>
                  <a:lnTo>
                    <a:pt x="1021665" y="346917"/>
                  </a:lnTo>
                  <a:lnTo>
                    <a:pt x="1019124" y="386131"/>
                  </a:lnTo>
                  <a:lnTo>
                    <a:pt x="1013662" y="427835"/>
                  </a:lnTo>
                  <a:lnTo>
                    <a:pt x="1005328" y="471843"/>
                  </a:lnTo>
                  <a:lnTo>
                    <a:pt x="994171" y="517971"/>
                  </a:lnTo>
                  <a:lnTo>
                    <a:pt x="980242" y="566036"/>
                  </a:lnTo>
                  <a:lnTo>
                    <a:pt x="963588" y="615851"/>
                  </a:lnTo>
                  <a:lnTo>
                    <a:pt x="944259" y="667233"/>
                  </a:lnTo>
                  <a:lnTo>
                    <a:pt x="922306" y="719997"/>
                  </a:lnTo>
                  <a:lnTo>
                    <a:pt x="897776" y="773958"/>
                  </a:lnTo>
                  <a:lnTo>
                    <a:pt x="870719" y="828932"/>
                  </a:lnTo>
                  <a:lnTo>
                    <a:pt x="841185" y="884735"/>
                  </a:lnTo>
                  <a:lnTo>
                    <a:pt x="809223" y="941181"/>
                  </a:lnTo>
                  <a:lnTo>
                    <a:pt x="774883" y="998087"/>
                  </a:lnTo>
                  <a:lnTo>
                    <a:pt x="738212" y="1055267"/>
                  </a:lnTo>
                  <a:lnTo>
                    <a:pt x="699261" y="1112538"/>
                  </a:lnTo>
                  <a:lnTo>
                    <a:pt x="509143" y="979442"/>
                  </a:lnTo>
                  <a:lnTo>
                    <a:pt x="548109" y="922171"/>
                  </a:lnTo>
                  <a:lnTo>
                    <a:pt x="584792" y="864991"/>
                  </a:lnTo>
                  <a:lnTo>
                    <a:pt x="619143" y="808085"/>
                  </a:lnTo>
                  <a:lnTo>
                    <a:pt x="651113" y="751639"/>
                  </a:lnTo>
                  <a:lnTo>
                    <a:pt x="680652" y="695836"/>
                  </a:lnTo>
                  <a:lnTo>
                    <a:pt x="707712" y="640862"/>
                  </a:lnTo>
                  <a:lnTo>
                    <a:pt x="732243" y="586901"/>
                  </a:lnTo>
                  <a:lnTo>
                    <a:pt x="754197" y="534137"/>
                  </a:lnTo>
                  <a:lnTo>
                    <a:pt x="773523" y="482755"/>
                  </a:lnTo>
                  <a:lnTo>
                    <a:pt x="790174" y="432940"/>
                  </a:lnTo>
                  <a:lnTo>
                    <a:pt x="804100" y="384875"/>
                  </a:lnTo>
                  <a:lnTo>
                    <a:pt x="815252" y="338747"/>
                  </a:lnTo>
                  <a:lnTo>
                    <a:pt x="823580" y="294739"/>
                  </a:lnTo>
                  <a:lnTo>
                    <a:pt x="829037" y="253035"/>
                  </a:lnTo>
                  <a:lnTo>
                    <a:pt x="831572" y="213821"/>
                  </a:lnTo>
                  <a:lnTo>
                    <a:pt x="831137" y="177281"/>
                  </a:lnTo>
                  <a:lnTo>
                    <a:pt x="821158" y="112961"/>
                  </a:lnTo>
                  <a:lnTo>
                    <a:pt x="798709" y="61551"/>
                  </a:lnTo>
                  <a:lnTo>
                    <a:pt x="782685" y="41149"/>
                  </a:lnTo>
                  <a:lnTo>
                    <a:pt x="763396" y="24529"/>
                  </a:lnTo>
                </a:path>
              </a:pathLst>
            </a:custGeom>
            <a:ln w="12699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73089" y="3415156"/>
              <a:ext cx="1665605" cy="1374140"/>
            </a:xfrm>
            <a:custGeom>
              <a:avLst/>
              <a:gdLst/>
              <a:ahLst/>
              <a:cxnLst/>
              <a:rect l="l" t="t" r="r" b="b"/>
              <a:pathLst>
                <a:path w="1665604" h="1374139">
                  <a:moveTo>
                    <a:pt x="56514" y="0"/>
                  </a:moveTo>
                  <a:lnTo>
                    <a:pt x="0" y="69722"/>
                  </a:lnTo>
                  <a:lnTo>
                    <a:pt x="1567180" y="1338833"/>
                  </a:lnTo>
                  <a:lnTo>
                    <a:pt x="1538859" y="1373758"/>
                  </a:lnTo>
                  <a:lnTo>
                    <a:pt x="1665224" y="1360423"/>
                  </a:lnTo>
                  <a:lnTo>
                    <a:pt x="1651889" y="1234058"/>
                  </a:lnTo>
                  <a:lnTo>
                    <a:pt x="1623694" y="1268983"/>
                  </a:lnTo>
                  <a:lnTo>
                    <a:pt x="56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73089" y="3415156"/>
              <a:ext cx="1665605" cy="1374140"/>
            </a:xfrm>
            <a:custGeom>
              <a:avLst/>
              <a:gdLst/>
              <a:ahLst/>
              <a:cxnLst/>
              <a:rect l="l" t="t" r="r" b="b"/>
              <a:pathLst>
                <a:path w="1665604" h="1374139">
                  <a:moveTo>
                    <a:pt x="56514" y="0"/>
                  </a:moveTo>
                  <a:lnTo>
                    <a:pt x="1623694" y="1268983"/>
                  </a:lnTo>
                  <a:lnTo>
                    <a:pt x="1651889" y="1234058"/>
                  </a:lnTo>
                  <a:lnTo>
                    <a:pt x="1665224" y="1360423"/>
                  </a:lnTo>
                  <a:lnTo>
                    <a:pt x="1538859" y="1373758"/>
                  </a:lnTo>
                  <a:lnTo>
                    <a:pt x="1567180" y="1338833"/>
                  </a:lnTo>
                  <a:lnTo>
                    <a:pt x="0" y="69722"/>
                  </a:lnTo>
                  <a:lnTo>
                    <a:pt x="56514" y="0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955791" y="2961131"/>
              <a:ext cx="3990340" cy="169545"/>
            </a:xfrm>
            <a:custGeom>
              <a:avLst/>
              <a:gdLst/>
              <a:ahLst/>
              <a:cxnLst/>
              <a:rect l="l" t="t" r="r" b="b"/>
              <a:pathLst>
                <a:path w="3990340" h="169544">
                  <a:moveTo>
                    <a:pt x="3905250" y="0"/>
                  </a:moveTo>
                  <a:lnTo>
                    <a:pt x="3905250" y="42290"/>
                  </a:lnTo>
                  <a:lnTo>
                    <a:pt x="0" y="42290"/>
                  </a:lnTo>
                  <a:lnTo>
                    <a:pt x="0" y="126872"/>
                  </a:lnTo>
                  <a:lnTo>
                    <a:pt x="3905250" y="126872"/>
                  </a:lnTo>
                  <a:lnTo>
                    <a:pt x="3905250" y="169163"/>
                  </a:lnTo>
                  <a:lnTo>
                    <a:pt x="3989832" y="84581"/>
                  </a:lnTo>
                  <a:lnTo>
                    <a:pt x="390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955791" y="2961131"/>
              <a:ext cx="3990340" cy="169545"/>
            </a:xfrm>
            <a:custGeom>
              <a:avLst/>
              <a:gdLst/>
              <a:ahLst/>
              <a:cxnLst/>
              <a:rect l="l" t="t" r="r" b="b"/>
              <a:pathLst>
                <a:path w="3990340" h="169544">
                  <a:moveTo>
                    <a:pt x="0" y="42290"/>
                  </a:moveTo>
                  <a:lnTo>
                    <a:pt x="3905250" y="42290"/>
                  </a:lnTo>
                  <a:lnTo>
                    <a:pt x="3905250" y="0"/>
                  </a:lnTo>
                  <a:lnTo>
                    <a:pt x="3989832" y="84581"/>
                  </a:lnTo>
                  <a:lnTo>
                    <a:pt x="3905250" y="169163"/>
                  </a:lnTo>
                  <a:lnTo>
                    <a:pt x="3905250" y="126872"/>
                  </a:lnTo>
                  <a:lnTo>
                    <a:pt x="0" y="126872"/>
                  </a:lnTo>
                  <a:lnTo>
                    <a:pt x="0" y="4229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792208" y="2659380"/>
              <a:ext cx="641985" cy="943610"/>
            </a:xfrm>
            <a:custGeom>
              <a:avLst/>
              <a:gdLst/>
              <a:ahLst/>
              <a:cxnLst/>
              <a:rect l="l" t="t" r="r" b="b"/>
              <a:pathLst>
                <a:path w="641984" h="943610">
                  <a:moveTo>
                    <a:pt x="418973" y="0"/>
                  </a:moveTo>
                  <a:lnTo>
                    <a:pt x="169799" y="235839"/>
                  </a:lnTo>
                  <a:lnTo>
                    <a:pt x="287782" y="235839"/>
                  </a:lnTo>
                  <a:lnTo>
                    <a:pt x="279438" y="299250"/>
                  </a:lnTo>
                  <a:lnTo>
                    <a:pt x="269239" y="360697"/>
                  </a:lnTo>
                  <a:lnTo>
                    <a:pt x="257255" y="420014"/>
                  </a:lnTo>
                  <a:lnTo>
                    <a:pt x="243556" y="477035"/>
                  </a:lnTo>
                  <a:lnTo>
                    <a:pt x="228214" y="531593"/>
                  </a:lnTo>
                  <a:lnTo>
                    <a:pt x="211299" y="583524"/>
                  </a:lnTo>
                  <a:lnTo>
                    <a:pt x="192883" y="632660"/>
                  </a:lnTo>
                  <a:lnTo>
                    <a:pt x="173036" y="678837"/>
                  </a:lnTo>
                  <a:lnTo>
                    <a:pt x="151829" y="721888"/>
                  </a:lnTo>
                  <a:lnTo>
                    <a:pt x="129333" y="761647"/>
                  </a:lnTo>
                  <a:lnTo>
                    <a:pt x="105618" y="797948"/>
                  </a:lnTo>
                  <a:lnTo>
                    <a:pt x="80757" y="830625"/>
                  </a:lnTo>
                  <a:lnTo>
                    <a:pt x="54820" y="859513"/>
                  </a:lnTo>
                  <a:lnTo>
                    <a:pt x="0" y="905256"/>
                  </a:lnTo>
                  <a:lnTo>
                    <a:pt x="4318" y="908177"/>
                  </a:lnTo>
                  <a:lnTo>
                    <a:pt x="42328" y="927939"/>
                  </a:lnTo>
                  <a:lnTo>
                    <a:pt x="100626" y="942751"/>
                  </a:lnTo>
                  <a:lnTo>
                    <a:pt x="129503" y="943238"/>
                  </a:lnTo>
                  <a:lnTo>
                    <a:pt x="158084" y="939264"/>
                  </a:lnTo>
                  <a:lnTo>
                    <a:pt x="214014" y="918395"/>
                  </a:lnTo>
                  <a:lnTo>
                    <a:pt x="267724" y="881062"/>
                  </a:lnTo>
                  <a:lnTo>
                    <a:pt x="318526" y="828182"/>
                  </a:lnTo>
                  <a:lnTo>
                    <a:pt x="342621" y="796199"/>
                  </a:lnTo>
                  <a:lnTo>
                    <a:pt x="365730" y="760674"/>
                  </a:lnTo>
                  <a:lnTo>
                    <a:pt x="387766" y="721722"/>
                  </a:lnTo>
                  <a:lnTo>
                    <a:pt x="408645" y="679456"/>
                  </a:lnTo>
                  <a:lnTo>
                    <a:pt x="428278" y="633993"/>
                  </a:lnTo>
                  <a:lnTo>
                    <a:pt x="446581" y="585446"/>
                  </a:lnTo>
                  <a:lnTo>
                    <a:pt x="463467" y="533930"/>
                  </a:lnTo>
                  <a:lnTo>
                    <a:pt x="478849" y="479561"/>
                  </a:lnTo>
                  <a:lnTo>
                    <a:pt x="492642" y="422452"/>
                  </a:lnTo>
                  <a:lnTo>
                    <a:pt x="504759" y="362719"/>
                  </a:lnTo>
                  <a:lnTo>
                    <a:pt x="515114" y="300476"/>
                  </a:lnTo>
                  <a:lnTo>
                    <a:pt x="523621" y="235839"/>
                  </a:lnTo>
                  <a:lnTo>
                    <a:pt x="641476" y="235839"/>
                  </a:lnTo>
                  <a:lnTo>
                    <a:pt x="4189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55251" y="2659380"/>
              <a:ext cx="655320" cy="943610"/>
            </a:xfrm>
            <a:custGeom>
              <a:avLst/>
              <a:gdLst/>
              <a:ahLst/>
              <a:cxnLst/>
              <a:rect l="l" t="t" r="r" b="b"/>
              <a:pathLst>
                <a:path w="655320" h="943610">
                  <a:moveTo>
                    <a:pt x="235839" y="0"/>
                  </a:moveTo>
                  <a:lnTo>
                    <a:pt x="0" y="0"/>
                  </a:lnTo>
                  <a:lnTo>
                    <a:pt x="966" y="64582"/>
                  </a:lnTo>
                  <a:lnTo>
                    <a:pt x="3824" y="127997"/>
                  </a:lnTo>
                  <a:lnTo>
                    <a:pt x="8511" y="190105"/>
                  </a:lnTo>
                  <a:lnTo>
                    <a:pt x="14966" y="250765"/>
                  </a:lnTo>
                  <a:lnTo>
                    <a:pt x="23124" y="309835"/>
                  </a:lnTo>
                  <a:lnTo>
                    <a:pt x="32924" y="367176"/>
                  </a:lnTo>
                  <a:lnTo>
                    <a:pt x="44304" y="422648"/>
                  </a:lnTo>
                  <a:lnTo>
                    <a:pt x="57201" y="476108"/>
                  </a:lnTo>
                  <a:lnTo>
                    <a:pt x="71553" y="527418"/>
                  </a:lnTo>
                  <a:lnTo>
                    <a:pt x="87297" y="576436"/>
                  </a:lnTo>
                  <a:lnTo>
                    <a:pt x="104371" y="623022"/>
                  </a:lnTo>
                  <a:lnTo>
                    <a:pt x="122713" y="667035"/>
                  </a:lnTo>
                  <a:lnTo>
                    <a:pt x="142260" y="708335"/>
                  </a:lnTo>
                  <a:lnTo>
                    <a:pt x="162950" y="746781"/>
                  </a:lnTo>
                  <a:lnTo>
                    <a:pt x="184720" y="782233"/>
                  </a:lnTo>
                  <a:lnTo>
                    <a:pt x="207508" y="814549"/>
                  </a:lnTo>
                  <a:lnTo>
                    <a:pt x="255889" y="869215"/>
                  </a:lnTo>
                  <a:lnTo>
                    <a:pt x="307592" y="909655"/>
                  </a:lnTo>
                  <a:lnTo>
                    <a:pt x="362120" y="934743"/>
                  </a:lnTo>
                  <a:lnTo>
                    <a:pt x="418973" y="943356"/>
                  </a:lnTo>
                  <a:lnTo>
                    <a:pt x="654812" y="943356"/>
                  </a:lnTo>
                  <a:lnTo>
                    <a:pt x="626126" y="941179"/>
                  </a:lnTo>
                  <a:lnTo>
                    <a:pt x="597959" y="934743"/>
                  </a:lnTo>
                  <a:lnTo>
                    <a:pt x="543431" y="909655"/>
                  </a:lnTo>
                  <a:lnTo>
                    <a:pt x="491728" y="869215"/>
                  </a:lnTo>
                  <a:lnTo>
                    <a:pt x="443347" y="814549"/>
                  </a:lnTo>
                  <a:lnTo>
                    <a:pt x="420559" y="782233"/>
                  </a:lnTo>
                  <a:lnTo>
                    <a:pt x="398789" y="746781"/>
                  </a:lnTo>
                  <a:lnTo>
                    <a:pt x="378099" y="708335"/>
                  </a:lnTo>
                  <a:lnTo>
                    <a:pt x="358552" y="667035"/>
                  </a:lnTo>
                  <a:lnTo>
                    <a:pt x="340210" y="623022"/>
                  </a:lnTo>
                  <a:lnTo>
                    <a:pt x="323136" y="576436"/>
                  </a:lnTo>
                  <a:lnTo>
                    <a:pt x="307392" y="527418"/>
                  </a:lnTo>
                  <a:lnTo>
                    <a:pt x="293040" y="476108"/>
                  </a:lnTo>
                  <a:lnTo>
                    <a:pt x="280143" y="422648"/>
                  </a:lnTo>
                  <a:lnTo>
                    <a:pt x="268763" y="367176"/>
                  </a:lnTo>
                  <a:lnTo>
                    <a:pt x="258963" y="309835"/>
                  </a:lnTo>
                  <a:lnTo>
                    <a:pt x="250805" y="250765"/>
                  </a:lnTo>
                  <a:lnTo>
                    <a:pt x="244350" y="190105"/>
                  </a:lnTo>
                  <a:lnTo>
                    <a:pt x="239663" y="127997"/>
                  </a:lnTo>
                  <a:lnTo>
                    <a:pt x="236805" y="64582"/>
                  </a:lnTo>
                  <a:lnTo>
                    <a:pt x="235839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255251" y="2659380"/>
              <a:ext cx="1178560" cy="943610"/>
            </a:xfrm>
            <a:custGeom>
              <a:avLst/>
              <a:gdLst/>
              <a:ahLst/>
              <a:cxnLst/>
              <a:rect l="l" t="t" r="r" b="b"/>
              <a:pathLst>
                <a:path w="1178559" h="943610">
                  <a:moveTo>
                    <a:pt x="536955" y="905256"/>
                  </a:moveTo>
                  <a:lnTo>
                    <a:pt x="591776" y="859513"/>
                  </a:lnTo>
                  <a:lnTo>
                    <a:pt x="617713" y="830625"/>
                  </a:lnTo>
                  <a:lnTo>
                    <a:pt x="642574" y="797948"/>
                  </a:lnTo>
                  <a:lnTo>
                    <a:pt x="666289" y="761647"/>
                  </a:lnTo>
                  <a:lnTo>
                    <a:pt x="688785" y="721888"/>
                  </a:lnTo>
                  <a:lnTo>
                    <a:pt x="709992" y="678837"/>
                  </a:lnTo>
                  <a:lnTo>
                    <a:pt x="729839" y="632660"/>
                  </a:lnTo>
                  <a:lnTo>
                    <a:pt x="748255" y="583524"/>
                  </a:lnTo>
                  <a:lnTo>
                    <a:pt x="765170" y="531593"/>
                  </a:lnTo>
                  <a:lnTo>
                    <a:pt x="780512" y="477035"/>
                  </a:lnTo>
                  <a:lnTo>
                    <a:pt x="794211" y="420014"/>
                  </a:lnTo>
                  <a:lnTo>
                    <a:pt x="806195" y="360697"/>
                  </a:lnTo>
                  <a:lnTo>
                    <a:pt x="816394" y="299250"/>
                  </a:lnTo>
                  <a:lnTo>
                    <a:pt x="824738" y="235839"/>
                  </a:lnTo>
                  <a:lnTo>
                    <a:pt x="706754" y="235839"/>
                  </a:lnTo>
                  <a:lnTo>
                    <a:pt x="955928" y="0"/>
                  </a:lnTo>
                  <a:lnTo>
                    <a:pt x="1178432" y="235839"/>
                  </a:lnTo>
                  <a:lnTo>
                    <a:pt x="1060577" y="235839"/>
                  </a:lnTo>
                  <a:lnTo>
                    <a:pt x="1052061" y="300543"/>
                  </a:lnTo>
                  <a:lnTo>
                    <a:pt x="1041648" y="363016"/>
                  </a:lnTo>
                  <a:lnTo>
                    <a:pt x="1029421" y="423111"/>
                  </a:lnTo>
                  <a:lnTo>
                    <a:pt x="1015463" y="480685"/>
                  </a:lnTo>
                  <a:lnTo>
                    <a:pt x="999857" y="535593"/>
                  </a:lnTo>
                  <a:lnTo>
                    <a:pt x="982687" y="587691"/>
                  </a:lnTo>
                  <a:lnTo>
                    <a:pt x="964034" y="636832"/>
                  </a:lnTo>
                  <a:lnTo>
                    <a:pt x="943982" y="682874"/>
                  </a:lnTo>
                  <a:lnTo>
                    <a:pt x="922614" y="725671"/>
                  </a:lnTo>
                  <a:lnTo>
                    <a:pt x="900013" y="765078"/>
                  </a:lnTo>
                  <a:lnTo>
                    <a:pt x="876262" y="800951"/>
                  </a:lnTo>
                  <a:lnTo>
                    <a:pt x="851444" y="833146"/>
                  </a:lnTo>
                  <a:lnTo>
                    <a:pt x="825642" y="861517"/>
                  </a:lnTo>
                  <a:lnTo>
                    <a:pt x="771418" y="906212"/>
                  </a:lnTo>
                  <a:lnTo>
                    <a:pt x="714253" y="933877"/>
                  </a:lnTo>
                  <a:lnTo>
                    <a:pt x="654812" y="943356"/>
                  </a:lnTo>
                  <a:lnTo>
                    <a:pt x="418973" y="943356"/>
                  </a:lnTo>
                  <a:lnTo>
                    <a:pt x="362120" y="934743"/>
                  </a:lnTo>
                  <a:lnTo>
                    <a:pt x="307592" y="909655"/>
                  </a:lnTo>
                  <a:lnTo>
                    <a:pt x="255889" y="869215"/>
                  </a:lnTo>
                  <a:lnTo>
                    <a:pt x="207508" y="814549"/>
                  </a:lnTo>
                  <a:lnTo>
                    <a:pt x="184720" y="782233"/>
                  </a:lnTo>
                  <a:lnTo>
                    <a:pt x="162950" y="746781"/>
                  </a:lnTo>
                  <a:lnTo>
                    <a:pt x="142260" y="708335"/>
                  </a:lnTo>
                  <a:lnTo>
                    <a:pt x="122713" y="667035"/>
                  </a:lnTo>
                  <a:lnTo>
                    <a:pt x="104371" y="623022"/>
                  </a:lnTo>
                  <a:lnTo>
                    <a:pt x="87297" y="576436"/>
                  </a:lnTo>
                  <a:lnTo>
                    <a:pt x="71553" y="527418"/>
                  </a:lnTo>
                  <a:lnTo>
                    <a:pt x="57201" y="476108"/>
                  </a:lnTo>
                  <a:lnTo>
                    <a:pt x="44304" y="422648"/>
                  </a:lnTo>
                  <a:lnTo>
                    <a:pt x="32924" y="367176"/>
                  </a:lnTo>
                  <a:lnTo>
                    <a:pt x="23124" y="309835"/>
                  </a:lnTo>
                  <a:lnTo>
                    <a:pt x="14966" y="250765"/>
                  </a:lnTo>
                  <a:lnTo>
                    <a:pt x="8511" y="190105"/>
                  </a:lnTo>
                  <a:lnTo>
                    <a:pt x="3824" y="127997"/>
                  </a:lnTo>
                  <a:lnTo>
                    <a:pt x="966" y="64582"/>
                  </a:lnTo>
                  <a:lnTo>
                    <a:pt x="0" y="0"/>
                  </a:lnTo>
                  <a:lnTo>
                    <a:pt x="235839" y="0"/>
                  </a:lnTo>
                  <a:lnTo>
                    <a:pt x="236805" y="64582"/>
                  </a:lnTo>
                  <a:lnTo>
                    <a:pt x="239663" y="127997"/>
                  </a:lnTo>
                  <a:lnTo>
                    <a:pt x="244350" y="190105"/>
                  </a:lnTo>
                  <a:lnTo>
                    <a:pt x="250805" y="250765"/>
                  </a:lnTo>
                  <a:lnTo>
                    <a:pt x="258963" y="309835"/>
                  </a:lnTo>
                  <a:lnTo>
                    <a:pt x="268763" y="367176"/>
                  </a:lnTo>
                  <a:lnTo>
                    <a:pt x="280143" y="422648"/>
                  </a:lnTo>
                  <a:lnTo>
                    <a:pt x="293040" y="476108"/>
                  </a:lnTo>
                  <a:lnTo>
                    <a:pt x="307392" y="527418"/>
                  </a:lnTo>
                  <a:lnTo>
                    <a:pt x="323136" y="576436"/>
                  </a:lnTo>
                  <a:lnTo>
                    <a:pt x="340210" y="623022"/>
                  </a:lnTo>
                  <a:lnTo>
                    <a:pt x="358552" y="667035"/>
                  </a:lnTo>
                  <a:lnTo>
                    <a:pt x="378099" y="708335"/>
                  </a:lnTo>
                  <a:lnTo>
                    <a:pt x="398789" y="746781"/>
                  </a:lnTo>
                  <a:lnTo>
                    <a:pt x="420559" y="782233"/>
                  </a:lnTo>
                  <a:lnTo>
                    <a:pt x="443347" y="814549"/>
                  </a:lnTo>
                  <a:lnTo>
                    <a:pt x="491728" y="869215"/>
                  </a:lnTo>
                  <a:lnTo>
                    <a:pt x="543431" y="909655"/>
                  </a:lnTo>
                  <a:lnTo>
                    <a:pt x="597959" y="934743"/>
                  </a:lnTo>
                  <a:lnTo>
                    <a:pt x="626126" y="941179"/>
                  </a:lnTo>
                  <a:lnTo>
                    <a:pt x="654812" y="943356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04789" y="1013967"/>
              <a:ext cx="1275080" cy="1946910"/>
            </a:xfrm>
            <a:custGeom>
              <a:avLst/>
              <a:gdLst/>
              <a:ahLst/>
              <a:cxnLst/>
              <a:rect l="l" t="t" r="r" b="b"/>
              <a:pathLst>
                <a:path w="1275079" h="1946910">
                  <a:moveTo>
                    <a:pt x="1242567" y="0"/>
                  </a:moveTo>
                  <a:lnTo>
                    <a:pt x="1103757" y="32004"/>
                  </a:lnTo>
                  <a:lnTo>
                    <a:pt x="1146429" y="58674"/>
                  </a:lnTo>
                  <a:lnTo>
                    <a:pt x="0" y="1893443"/>
                  </a:lnTo>
                  <a:lnTo>
                    <a:pt x="85344" y="1946910"/>
                  </a:lnTo>
                  <a:lnTo>
                    <a:pt x="1231900" y="112014"/>
                  </a:lnTo>
                  <a:lnTo>
                    <a:pt x="1274571" y="138811"/>
                  </a:lnTo>
                  <a:lnTo>
                    <a:pt x="124256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04789" y="1013967"/>
              <a:ext cx="1275080" cy="1946910"/>
            </a:xfrm>
            <a:custGeom>
              <a:avLst/>
              <a:gdLst/>
              <a:ahLst/>
              <a:cxnLst/>
              <a:rect l="l" t="t" r="r" b="b"/>
              <a:pathLst>
                <a:path w="1275079" h="1946910">
                  <a:moveTo>
                    <a:pt x="0" y="1893443"/>
                  </a:moveTo>
                  <a:lnTo>
                    <a:pt x="1146429" y="58674"/>
                  </a:lnTo>
                  <a:lnTo>
                    <a:pt x="1103757" y="32004"/>
                  </a:lnTo>
                  <a:lnTo>
                    <a:pt x="1242567" y="0"/>
                  </a:lnTo>
                  <a:lnTo>
                    <a:pt x="1274571" y="138811"/>
                  </a:lnTo>
                  <a:lnTo>
                    <a:pt x="1231900" y="112014"/>
                  </a:lnTo>
                  <a:lnTo>
                    <a:pt x="85344" y="1946910"/>
                  </a:lnTo>
                  <a:lnTo>
                    <a:pt x="0" y="1893443"/>
                  </a:lnTo>
                  <a:close/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968496" y="3102102"/>
              <a:ext cx="1322705" cy="2086610"/>
            </a:xfrm>
            <a:custGeom>
              <a:avLst/>
              <a:gdLst/>
              <a:ahLst/>
              <a:cxnLst/>
              <a:rect l="l" t="t" r="r" b="b"/>
              <a:pathLst>
                <a:path w="1322704" h="2086610">
                  <a:moveTo>
                    <a:pt x="1226565" y="0"/>
                  </a:moveTo>
                  <a:lnTo>
                    <a:pt x="47878" y="1961896"/>
                  </a:lnTo>
                  <a:lnTo>
                    <a:pt x="0" y="1933194"/>
                  </a:lnTo>
                  <a:lnTo>
                    <a:pt x="38226" y="2086229"/>
                  </a:lnTo>
                  <a:lnTo>
                    <a:pt x="191262" y="2048129"/>
                  </a:lnTo>
                  <a:lnTo>
                    <a:pt x="143509" y="2019300"/>
                  </a:lnTo>
                  <a:lnTo>
                    <a:pt x="1322324" y="57531"/>
                  </a:lnTo>
                  <a:lnTo>
                    <a:pt x="122656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968496" y="3102102"/>
              <a:ext cx="1322705" cy="2086610"/>
            </a:xfrm>
            <a:custGeom>
              <a:avLst/>
              <a:gdLst/>
              <a:ahLst/>
              <a:cxnLst/>
              <a:rect l="l" t="t" r="r" b="b"/>
              <a:pathLst>
                <a:path w="1322704" h="2086610">
                  <a:moveTo>
                    <a:pt x="1322324" y="57531"/>
                  </a:moveTo>
                  <a:lnTo>
                    <a:pt x="143509" y="2019300"/>
                  </a:lnTo>
                  <a:lnTo>
                    <a:pt x="191262" y="2048129"/>
                  </a:lnTo>
                  <a:lnTo>
                    <a:pt x="38226" y="2086229"/>
                  </a:lnTo>
                  <a:lnTo>
                    <a:pt x="0" y="1933194"/>
                  </a:lnTo>
                  <a:lnTo>
                    <a:pt x="47878" y="1961896"/>
                  </a:lnTo>
                  <a:lnTo>
                    <a:pt x="1226565" y="0"/>
                  </a:lnTo>
                  <a:lnTo>
                    <a:pt x="1322324" y="57531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467403" y="4925568"/>
              <a:ext cx="813435" cy="817244"/>
            </a:xfrm>
            <a:custGeom>
              <a:avLst/>
              <a:gdLst/>
              <a:ahLst/>
              <a:cxnLst/>
              <a:rect l="l" t="t" r="r" b="b"/>
              <a:pathLst>
                <a:path w="813435" h="817245">
                  <a:moveTo>
                    <a:pt x="81992" y="0"/>
                  </a:moveTo>
                  <a:lnTo>
                    <a:pt x="47317" y="33231"/>
                  </a:lnTo>
                  <a:lnTo>
                    <a:pt x="15236" y="84114"/>
                  </a:lnTo>
                  <a:lnTo>
                    <a:pt x="804" y="139855"/>
                  </a:lnTo>
                  <a:lnTo>
                    <a:pt x="0" y="169253"/>
                  </a:lnTo>
                  <a:lnTo>
                    <a:pt x="3361" y="199512"/>
                  </a:lnTo>
                  <a:lnTo>
                    <a:pt x="22251" y="262146"/>
                  </a:lnTo>
                  <a:lnTo>
                    <a:pt x="56817" y="326815"/>
                  </a:lnTo>
                  <a:lnTo>
                    <a:pt x="79773" y="359619"/>
                  </a:lnTo>
                  <a:lnTo>
                    <a:pt x="106402" y="392579"/>
                  </a:lnTo>
                  <a:lnTo>
                    <a:pt x="136620" y="425577"/>
                  </a:lnTo>
                  <a:lnTo>
                    <a:pt x="170347" y="458496"/>
                  </a:lnTo>
                  <a:lnTo>
                    <a:pt x="207500" y="491218"/>
                  </a:lnTo>
                  <a:lnTo>
                    <a:pt x="247996" y="523626"/>
                  </a:lnTo>
                  <a:lnTo>
                    <a:pt x="291754" y="555602"/>
                  </a:lnTo>
                  <a:lnTo>
                    <a:pt x="338691" y="587029"/>
                  </a:lnTo>
                  <a:lnTo>
                    <a:pt x="388726" y="617788"/>
                  </a:lnTo>
                  <a:lnTo>
                    <a:pt x="441775" y="647763"/>
                  </a:lnTo>
                  <a:lnTo>
                    <a:pt x="497757" y="676835"/>
                  </a:lnTo>
                  <a:lnTo>
                    <a:pt x="556591" y="704888"/>
                  </a:lnTo>
                  <a:lnTo>
                    <a:pt x="520142" y="817003"/>
                  </a:lnTo>
                  <a:lnTo>
                    <a:pt x="813131" y="678294"/>
                  </a:lnTo>
                  <a:lnTo>
                    <a:pt x="665938" y="368553"/>
                  </a:lnTo>
                  <a:lnTo>
                    <a:pt x="629489" y="480694"/>
                  </a:lnTo>
                  <a:lnTo>
                    <a:pt x="571763" y="453174"/>
                  </a:lnTo>
                  <a:lnTo>
                    <a:pt x="516483" y="424489"/>
                  </a:lnTo>
                  <a:lnTo>
                    <a:pt x="463784" y="394760"/>
                  </a:lnTo>
                  <a:lnTo>
                    <a:pt x="413801" y="364106"/>
                  </a:lnTo>
                  <a:lnTo>
                    <a:pt x="366669" y="332645"/>
                  </a:lnTo>
                  <a:lnTo>
                    <a:pt x="322525" y="300499"/>
                  </a:lnTo>
                  <a:lnTo>
                    <a:pt x="281502" y="267785"/>
                  </a:lnTo>
                  <a:lnTo>
                    <a:pt x="243738" y="234624"/>
                  </a:lnTo>
                  <a:lnTo>
                    <a:pt x="209368" y="201135"/>
                  </a:lnTo>
                  <a:lnTo>
                    <a:pt x="178526" y="167437"/>
                  </a:lnTo>
                  <a:lnTo>
                    <a:pt x="151348" y="133650"/>
                  </a:lnTo>
                  <a:lnTo>
                    <a:pt x="127971" y="99894"/>
                  </a:lnTo>
                  <a:lnTo>
                    <a:pt x="108528" y="66287"/>
                  </a:lnTo>
                  <a:lnTo>
                    <a:pt x="93157" y="32949"/>
                  </a:lnTo>
                  <a:lnTo>
                    <a:pt x="8199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476752" y="4599383"/>
              <a:ext cx="1099820" cy="426720"/>
            </a:xfrm>
            <a:custGeom>
              <a:avLst/>
              <a:gdLst/>
              <a:ahLst/>
              <a:cxnLst/>
              <a:rect l="l" t="t" r="r" b="b"/>
              <a:pathLst>
                <a:path w="1099820" h="426720">
                  <a:moveTo>
                    <a:pt x="524267" y="0"/>
                  </a:moveTo>
                  <a:lnTo>
                    <a:pt x="474696" y="1857"/>
                  </a:lnTo>
                  <a:lnTo>
                    <a:pt x="427180" y="5715"/>
                  </a:lnTo>
                  <a:lnTo>
                    <a:pt x="381871" y="11559"/>
                  </a:lnTo>
                  <a:lnTo>
                    <a:pt x="338922" y="19372"/>
                  </a:lnTo>
                  <a:lnTo>
                    <a:pt x="298486" y="29137"/>
                  </a:lnTo>
                  <a:lnTo>
                    <a:pt x="260716" y="40839"/>
                  </a:lnTo>
                  <a:lnTo>
                    <a:pt x="193788" y="69987"/>
                  </a:lnTo>
                  <a:lnTo>
                    <a:pt x="139359" y="106689"/>
                  </a:lnTo>
                  <a:lnTo>
                    <a:pt x="98654" y="150813"/>
                  </a:lnTo>
                  <a:lnTo>
                    <a:pt x="72898" y="202232"/>
                  </a:lnTo>
                  <a:lnTo>
                    <a:pt x="0" y="426514"/>
                  </a:lnTo>
                  <a:lnTo>
                    <a:pt x="10933" y="399886"/>
                  </a:lnTo>
                  <a:lnTo>
                    <a:pt x="25756" y="375069"/>
                  </a:lnTo>
                  <a:lnTo>
                    <a:pt x="66461" y="330926"/>
                  </a:lnTo>
                  <a:lnTo>
                    <a:pt x="120890" y="294214"/>
                  </a:lnTo>
                  <a:lnTo>
                    <a:pt x="187818" y="265059"/>
                  </a:lnTo>
                  <a:lnTo>
                    <a:pt x="225588" y="253356"/>
                  </a:lnTo>
                  <a:lnTo>
                    <a:pt x="266024" y="243590"/>
                  </a:lnTo>
                  <a:lnTo>
                    <a:pt x="308973" y="235778"/>
                  </a:lnTo>
                  <a:lnTo>
                    <a:pt x="354282" y="229934"/>
                  </a:lnTo>
                  <a:lnTo>
                    <a:pt x="401798" y="226075"/>
                  </a:lnTo>
                  <a:lnTo>
                    <a:pt x="451369" y="224218"/>
                  </a:lnTo>
                  <a:lnTo>
                    <a:pt x="502841" y="224377"/>
                  </a:lnTo>
                  <a:lnTo>
                    <a:pt x="556062" y="226569"/>
                  </a:lnTo>
                  <a:lnTo>
                    <a:pt x="610878" y="230810"/>
                  </a:lnTo>
                  <a:lnTo>
                    <a:pt x="667136" y="237115"/>
                  </a:lnTo>
                  <a:lnTo>
                    <a:pt x="724684" y="245502"/>
                  </a:lnTo>
                  <a:lnTo>
                    <a:pt x="783369" y="255984"/>
                  </a:lnTo>
                  <a:lnTo>
                    <a:pt x="843037" y="268579"/>
                  </a:lnTo>
                  <a:lnTo>
                    <a:pt x="903536" y="283303"/>
                  </a:lnTo>
                  <a:lnTo>
                    <a:pt x="964712" y="300171"/>
                  </a:lnTo>
                  <a:lnTo>
                    <a:pt x="1026413" y="319199"/>
                  </a:lnTo>
                  <a:lnTo>
                    <a:pt x="1099312" y="95044"/>
                  </a:lnTo>
                  <a:lnTo>
                    <a:pt x="1037610" y="76001"/>
                  </a:lnTo>
                  <a:lnTo>
                    <a:pt x="976434" y="59121"/>
                  </a:lnTo>
                  <a:lnTo>
                    <a:pt x="915935" y="44388"/>
                  </a:lnTo>
                  <a:lnTo>
                    <a:pt x="856267" y="31785"/>
                  </a:lnTo>
                  <a:lnTo>
                    <a:pt x="797582" y="21296"/>
                  </a:lnTo>
                  <a:lnTo>
                    <a:pt x="740034" y="12905"/>
                  </a:lnTo>
                  <a:lnTo>
                    <a:pt x="683776" y="6596"/>
                  </a:lnTo>
                  <a:lnTo>
                    <a:pt x="628960" y="2353"/>
                  </a:lnTo>
                  <a:lnTo>
                    <a:pt x="575739" y="159"/>
                  </a:lnTo>
                  <a:lnTo>
                    <a:pt x="524267" y="0"/>
                  </a:lnTo>
                  <a:close/>
                </a:path>
              </a:pathLst>
            </a:custGeom>
            <a:solidFill>
              <a:srgbClr val="008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467397" y="4599383"/>
              <a:ext cx="1108710" cy="1143635"/>
            </a:xfrm>
            <a:custGeom>
              <a:avLst/>
              <a:gdLst/>
              <a:ahLst/>
              <a:cxnLst/>
              <a:rect l="l" t="t" r="r" b="b"/>
              <a:pathLst>
                <a:path w="1108710" h="1143635">
                  <a:moveTo>
                    <a:pt x="81998" y="326184"/>
                  </a:moveTo>
                  <a:lnTo>
                    <a:pt x="108535" y="392471"/>
                  </a:lnTo>
                  <a:lnTo>
                    <a:pt x="127977" y="426078"/>
                  </a:lnTo>
                  <a:lnTo>
                    <a:pt x="151355" y="459835"/>
                  </a:lnTo>
                  <a:lnTo>
                    <a:pt x="178532" y="493622"/>
                  </a:lnTo>
                  <a:lnTo>
                    <a:pt x="209374" y="527320"/>
                  </a:lnTo>
                  <a:lnTo>
                    <a:pt x="243745" y="560809"/>
                  </a:lnTo>
                  <a:lnTo>
                    <a:pt x="281509" y="593970"/>
                  </a:lnTo>
                  <a:lnTo>
                    <a:pt x="322531" y="626683"/>
                  </a:lnTo>
                  <a:lnTo>
                    <a:pt x="366675" y="658830"/>
                  </a:lnTo>
                  <a:lnTo>
                    <a:pt x="413807" y="690290"/>
                  </a:lnTo>
                  <a:lnTo>
                    <a:pt x="463790" y="720945"/>
                  </a:lnTo>
                  <a:lnTo>
                    <a:pt x="516490" y="750674"/>
                  </a:lnTo>
                  <a:lnTo>
                    <a:pt x="571770" y="779359"/>
                  </a:lnTo>
                  <a:lnTo>
                    <a:pt x="629495" y="806879"/>
                  </a:lnTo>
                  <a:lnTo>
                    <a:pt x="665944" y="694738"/>
                  </a:lnTo>
                  <a:lnTo>
                    <a:pt x="813137" y="1004478"/>
                  </a:lnTo>
                  <a:lnTo>
                    <a:pt x="520148" y="1143188"/>
                  </a:lnTo>
                  <a:lnTo>
                    <a:pt x="556597" y="1031072"/>
                  </a:lnTo>
                  <a:lnTo>
                    <a:pt x="497716" y="1002975"/>
                  </a:lnTo>
                  <a:lnTo>
                    <a:pt x="441543" y="973764"/>
                  </a:lnTo>
                  <a:lnTo>
                    <a:pt x="388190" y="943562"/>
                  </a:lnTo>
                  <a:lnTo>
                    <a:pt x="337768" y="912492"/>
                  </a:lnTo>
                  <a:lnTo>
                    <a:pt x="290391" y="880679"/>
                  </a:lnTo>
                  <a:lnTo>
                    <a:pt x="246169" y="848246"/>
                  </a:lnTo>
                  <a:lnTo>
                    <a:pt x="205215" y="815317"/>
                  </a:lnTo>
                  <a:lnTo>
                    <a:pt x="167641" y="782016"/>
                  </a:lnTo>
                  <a:lnTo>
                    <a:pt x="133557" y="748466"/>
                  </a:lnTo>
                  <a:lnTo>
                    <a:pt x="103077" y="714791"/>
                  </a:lnTo>
                  <a:lnTo>
                    <a:pt x="76311" y="681115"/>
                  </a:lnTo>
                  <a:lnTo>
                    <a:pt x="53373" y="647562"/>
                  </a:lnTo>
                  <a:lnTo>
                    <a:pt x="34373" y="614255"/>
                  </a:lnTo>
                  <a:lnTo>
                    <a:pt x="8638" y="548875"/>
                  </a:lnTo>
                  <a:lnTo>
                    <a:pt x="0" y="485965"/>
                  </a:lnTo>
                  <a:lnTo>
                    <a:pt x="2372" y="455745"/>
                  </a:lnTo>
                  <a:lnTo>
                    <a:pt x="82252" y="202232"/>
                  </a:lnTo>
                  <a:lnTo>
                    <a:pt x="108009" y="150813"/>
                  </a:lnTo>
                  <a:lnTo>
                    <a:pt x="148713" y="106689"/>
                  </a:lnTo>
                  <a:lnTo>
                    <a:pt x="203142" y="69987"/>
                  </a:lnTo>
                  <a:lnTo>
                    <a:pt x="270071" y="40839"/>
                  </a:lnTo>
                  <a:lnTo>
                    <a:pt x="307840" y="29137"/>
                  </a:lnTo>
                  <a:lnTo>
                    <a:pt x="348276" y="19372"/>
                  </a:lnTo>
                  <a:lnTo>
                    <a:pt x="391225" y="11559"/>
                  </a:lnTo>
                  <a:lnTo>
                    <a:pt x="436534" y="5715"/>
                  </a:lnTo>
                  <a:lnTo>
                    <a:pt x="484051" y="1857"/>
                  </a:lnTo>
                  <a:lnTo>
                    <a:pt x="533622" y="0"/>
                  </a:lnTo>
                  <a:lnTo>
                    <a:pt x="585094" y="159"/>
                  </a:lnTo>
                  <a:lnTo>
                    <a:pt x="638314" y="2353"/>
                  </a:lnTo>
                  <a:lnTo>
                    <a:pt x="693130" y="6596"/>
                  </a:lnTo>
                  <a:lnTo>
                    <a:pt x="749389" y="12905"/>
                  </a:lnTo>
                  <a:lnTo>
                    <a:pt x="806937" y="21296"/>
                  </a:lnTo>
                  <a:lnTo>
                    <a:pt x="865621" y="31785"/>
                  </a:lnTo>
                  <a:lnTo>
                    <a:pt x="925290" y="44388"/>
                  </a:lnTo>
                  <a:lnTo>
                    <a:pt x="985788" y="59121"/>
                  </a:lnTo>
                  <a:lnTo>
                    <a:pt x="1046965" y="76001"/>
                  </a:lnTo>
                  <a:lnTo>
                    <a:pt x="1108666" y="95044"/>
                  </a:lnTo>
                  <a:lnTo>
                    <a:pt x="1035768" y="319199"/>
                  </a:lnTo>
                  <a:lnTo>
                    <a:pt x="974067" y="300171"/>
                  </a:lnTo>
                  <a:lnTo>
                    <a:pt x="912890" y="283303"/>
                  </a:lnTo>
                  <a:lnTo>
                    <a:pt x="852392" y="268579"/>
                  </a:lnTo>
                  <a:lnTo>
                    <a:pt x="792723" y="255984"/>
                  </a:lnTo>
                  <a:lnTo>
                    <a:pt x="734039" y="245502"/>
                  </a:lnTo>
                  <a:lnTo>
                    <a:pt x="676491" y="237115"/>
                  </a:lnTo>
                  <a:lnTo>
                    <a:pt x="620232" y="230810"/>
                  </a:lnTo>
                  <a:lnTo>
                    <a:pt x="565416" y="226569"/>
                  </a:lnTo>
                  <a:lnTo>
                    <a:pt x="512196" y="224377"/>
                  </a:lnTo>
                  <a:lnTo>
                    <a:pt x="460724" y="224218"/>
                  </a:lnTo>
                  <a:lnTo>
                    <a:pt x="411153" y="226075"/>
                  </a:lnTo>
                  <a:lnTo>
                    <a:pt x="363636" y="229934"/>
                  </a:lnTo>
                  <a:lnTo>
                    <a:pt x="318327" y="235778"/>
                  </a:lnTo>
                  <a:lnTo>
                    <a:pt x="275378" y="243590"/>
                  </a:lnTo>
                  <a:lnTo>
                    <a:pt x="234942" y="253356"/>
                  </a:lnTo>
                  <a:lnTo>
                    <a:pt x="197173" y="265059"/>
                  </a:lnTo>
                  <a:lnTo>
                    <a:pt x="130244" y="294214"/>
                  </a:lnTo>
                  <a:lnTo>
                    <a:pt x="75815" y="330926"/>
                  </a:lnTo>
                  <a:lnTo>
                    <a:pt x="35111" y="375069"/>
                  </a:lnTo>
                  <a:lnTo>
                    <a:pt x="20287" y="399886"/>
                  </a:lnTo>
                  <a:lnTo>
                    <a:pt x="9354" y="426514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110356" y="5250345"/>
              <a:ext cx="712470" cy="590550"/>
            </a:xfrm>
            <a:custGeom>
              <a:avLst/>
              <a:gdLst/>
              <a:ahLst/>
              <a:cxnLst/>
              <a:rect l="l" t="t" r="r" b="b"/>
              <a:pathLst>
                <a:path w="712470" h="590550">
                  <a:moveTo>
                    <a:pt x="573594" y="386079"/>
                  </a:moveTo>
                  <a:lnTo>
                    <a:pt x="522478" y="386079"/>
                  </a:lnTo>
                  <a:lnTo>
                    <a:pt x="468121" y="544829"/>
                  </a:lnTo>
                  <a:lnTo>
                    <a:pt x="466979" y="548639"/>
                  </a:lnTo>
                  <a:lnTo>
                    <a:pt x="466344" y="551179"/>
                  </a:lnTo>
                  <a:lnTo>
                    <a:pt x="466344" y="554989"/>
                  </a:lnTo>
                  <a:lnTo>
                    <a:pt x="480441" y="570229"/>
                  </a:lnTo>
                  <a:lnTo>
                    <a:pt x="485394" y="574039"/>
                  </a:lnTo>
                  <a:lnTo>
                    <a:pt x="491744" y="577849"/>
                  </a:lnTo>
                  <a:lnTo>
                    <a:pt x="497458" y="581659"/>
                  </a:lnTo>
                  <a:lnTo>
                    <a:pt x="502157" y="584199"/>
                  </a:lnTo>
                  <a:lnTo>
                    <a:pt x="506094" y="586739"/>
                  </a:lnTo>
                  <a:lnTo>
                    <a:pt x="509905" y="588009"/>
                  </a:lnTo>
                  <a:lnTo>
                    <a:pt x="513206" y="589279"/>
                  </a:lnTo>
                  <a:lnTo>
                    <a:pt x="519048" y="590549"/>
                  </a:lnTo>
                  <a:lnTo>
                    <a:pt x="521589" y="590549"/>
                  </a:lnTo>
                  <a:lnTo>
                    <a:pt x="525907" y="589279"/>
                  </a:lnTo>
                  <a:lnTo>
                    <a:pt x="528319" y="588009"/>
                  </a:lnTo>
                  <a:lnTo>
                    <a:pt x="530606" y="585469"/>
                  </a:lnTo>
                  <a:lnTo>
                    <a:pt x="585413" y="535939"/>
                  </a:lnTo>
                  <a:lnTo>
                    <a:pt x="521843" y="535939"/>
                  </a:lnTo>
                  <a:lnTo>
                    <a:pt x="573594" y="386079"/>
                  </a:lnTo>
                  <a:close/>
                </a:path>
                <a:path w="712470" h="590550">
                  <a:moveTo>
                    <a:pt x="678307" y="391159"/>
                  </a:moveTo>
                  <a:lnTo>
                    <a:pt x="672592" y="391159"/>
                  </a:lnTo>
                  <a:lnTo>
                    <a:pt x="669797" y="392429"/>
                  </a:lnTo>
                  <a:lnTo>
                    <a:pt x="668401" y="393699"/>
                  </a:lnTo>
                  <a:lnTo>
                    <a:pt x="666877" y="394969"/>
                  </a:lnTo>
                  <a:lnTo>
                    <a:pt x="522223" y="535939"/>
                  </a:lnTo>
                  <a:lnTo>
                    <a:pt x="585413" y="535939"/>
                  </a:lnTo>
                  <a:lnTo>
                    <a:pt x="702056" y="430529"/>
                  </a:lnTo>
                  <a:lnTo>
                    <a:pt x="705612" y="426719"/>
                  </a:lnTo>
                  <a:lnTo>
                    <a:pt x="708406" y="424179"/>
                  </a:lnTo>
                  <a:lnTo>
                    <a:pt x="710057" y="421639"/>
                  </a:lnTo>
                  <a:lnTo>
                    <a:pt x="711834" y="419099"/>
                  </a:lnTo>
                  <a:lnTo>
                    <a:pt x="712469" y="416559"/>
                  </a:lnTo>
                  <a:lnTo>
                    <a:pt x="711962" y="415289"/>
                  </a:lnTo>
                  <a:lnTo>
                    <a:pt x="711581" y="412749"/>
                  </a:lnTo>
                  <a:lnTo>
                    <a:pt x="710057" y="411479"/>
                  </a:lnTo>
                  <a:lnTo>
                    <a:pt x="704977" y="406399"/>
                  </a:lnTo>
                  <a:lnTo>
                    <a:pt x="701294" y="403859"/>
                  </a:lnTo>
                  <a:lnTo>
                    <a:pt x="696468" y="401319"/>
                  </a:lnTo>
                  <a:lnTo>
                    <a:pt x="691260" y="397509"/>
                  </a:lnTo>
                  <a:lnTo>
                    <a:pt x="687069" y="394969"/>
                  </a:lnTo>
                  <a:lnTo>
                    <a:pt x="680973" y="392429"/>
                  </a:lnTo>
                  <a:lnTo>
                    <a:pt x="678307" y="391159"/>
                  </a:lnTo>
                  <a:close/>
                </a:path>
                <a:path w="712470" h="590550">
                  <a:moveTo>
                    <a:pt x="426084" y="226059"/>
                  </a:moveTo>
                  <a:lnTo>
                    <a:pt x="418972" y="226059"/>
                  </a:lnTo>
                  <a:lnTo>
                    <a:pt x="417194" y="227329"/>
                  </a:lnTo>
                  <a:lnTo>
                    <a:pt x="415797" y="229869"/>
                  </a:lnTo>
                  <a:lnTo>
                    <a:pt x="414528" y="232409"/>
                  </a:lnTo>
                  <a:lnTo>
                    <a:pt x="413004" y="236219"/>
                  </a:lnTo>
                  <a:lnTo>
                    <a:pt x="411353" y="241299"/>
                  </a:lnTo>
                  <a:lnTo>
                    <a:pt x="338201" y="461009"/>
                  </a:lnTo>
                  <a:lnTo>
                    <a:pt x="337184" y="463549"/>
                  </a:lnTo>
                  <a:lnTo>
                    <a:pt x="336550" y="466089"/>
                  </a:lnTo>
                  <a:lnTo>
                    <a:pt x="336550" y="471169"/>
                  </a:lnTo>
                  <a:lnTo>
                    <a:pt x="355727" y="488949"/>
                  </a:lnTo>
                  <a:lnTo>
                    <a:pt x="362077" y="494029"/>
                  </a:lnTo>
                  <a:lnTo>
                    <a:pt x="368300" y="497839"/>
                  </a:lnTo>
                  <a:lnTo>
                    <a:pt x="373253" y="500379"/>
                  </a:lnTo>
                  <a:lnTo>
                    <a:pt x="377190" y="502919"/>
                  </a:lnTo>
                  <a:lnTo>
                    <a:pt x="381000" y="504189"/>
                  </a:lnTo>
                  <a:lnTo>
                    <a:pt x="384429" y="505459"/>
                  </a:lnTo>
                  <a:lnTo>
                    <a:pt x="387095" y="506729"/>
                  </a:lnTo>
                  <a:lnTo>
                    <a:pt x="392303" y="506729"/>
                  </a:lnTo>
                  <a:lnTo>
                    <a:pt x="396367" y="505459"/>
                  </a:lnTo>
                  <a:lnTo>
                    <a:pt x="398526" y="502919"/>
                  </a:lnTo>
                  <a:lnTo>
                    <a:pt x="400684" y="501649"/>
                  </a:lnTo>
                  <a:lnTo>
                    <a:pt x="454052" y="450849"/>
                  </a:lnTo>
                  <a:lnTo>
                    <a:pt x="391541" y="450849"/>
                  </a:lnTo>
                  <a:lnTo>
                    <a:pt x="461009" y="261619"/>
                  </a:lnTo>
                  <a:lnTo>
                    <a:pt x="462026" y="259079"/>
                  </a:lnTo>
                  <a:lnTo>
                    <a:pt x="462660" y="256539"/>
                  </a:lnTo>
                  <a:lnTo>
                    <a:pt x="462788" y="255269"/>
                  </a:lnTo>
                  <a:lnTo>
                    <a:pt x="463042" y="253999"/>
                  </a:lnTo>
                  <a:lnTo>
                    <a:pt x="462533" y="252729"/>
                  </a:lnTo>
                  <a:lnTo>
                    <a:pt x="460247" y="248919"/>
                  </a:lnTo>
                  <a:lnTo>
                    <a:pt x="458216" y="246379"/>
                  </a:lnTo>
                  <a:lnTo>
                    <a:pt x="455168" y="245109"/>
                  </a:lnTo>
                  <a:lnTo>
                    <a:pt x="442976" y="236219"/>
                  </a:lnTo>
                  <a:lnTo>
                    <a:pt x="437260" y="232409"/>
                  </a:lnTo>
                  <a:lnTo>
                    <a:pt x="432816" y="229869"/>
                  </a:lnTo>
                  <a:lnTo>
                    <a:pt x="429514" y="228599"/>
                  </a:lnTo>
                  <a:lnTo>
                    <a:pt x="426084" y="226059"/>
                  </a:lnTo>
                  <a:close/>
                </a:path>
                <a:path w="712470" h="590550">
                  <a:moveTo>
                    <a:pt x="553212" y="308609"/>
                  </a:moveTo>
                  <a:lnTo>
                    <a:pt x="541019" y="308609"/>
                  </a:lnTo>
                  <a:lnTo>
                    <a:pt x="539369" y="311149"/>
                  </a:lnTo>
                  <a:lnTo>
                    <a:pt x="537464" y="312419"/>
                  </a:lnTo>
                  <a:lnTo>
                    <a:pt x="391668" y="450849"/>
                  </a:lnTo>
                  <a:lnTo>
                    <a:pt x="454052" y="450849"/>
                  </a:lnTo>
                  <a:lnTo>
                    <a:pt x="522096" y="386079"/>
                  </a:lnTo>
                  <a:lnTo>
                    <a:pt x="573594" y="386079"/>
                  </a:lnTo>
                  <a:lnTo>
                    <a:pt x="587629" y="345439"/>
                  </a:lnTo>
                  <a:lnTo>
                    <a:pt x="588644" y="342899"/>
                  </a:lnTo>
                  <a:lnTo>
                    <a:pt x="589153" y="340359"/>
                  </a:lnTo>
                  <a:lnTo>
                    <a:pt x="589407" y="336549"/>
                  </a:lnTo>
                  <a:lnTo>
                    <a:pt x="587502" y="332739"/>
                  </a:lnTo>
                  <a:lnTo>
                    <a:pt x="586358" y="331469"/>
                  </a:lnTo>
                  <a:lnTo>
                    <a:pt x="584200" y="328929"/>
                  </a:lnTo>
                  <a:lnTo>
                    <a:pt x="578104" y="323849"/>
                  </a:lnTo>
                  <a:lnTo>
                    <a:pt x="568579" y="317499"/>
                  </a:lnTo>
                  <a:lnTo>
                    <a:pt x="563626" y="314959"/>
                  </a:lnTo>
                  <a:lnTo>
                    <a:pt x="559562" y="312419"/>
                  </a:lnTo>
                  <a:lnTo>
                    <a:pt x="556387" y="311149"/>
                  </a:lnTo>
                  <a:lnTo>
                    <a:pt x="553212" y="308609"/>
                  </a:lnTo>
                  <a:close/>
                </a:path>
                <a:path w="712470" h="590550">
                  <a:moveTo>
                    <a:pt x="245030" y="298449"/>
                  </a:moveTo>
                  <a:lnTo>
                    <a:pt x="171450" y="298449"/>
                  </a:lnTo>
                  <a:lnTo>
                    <a:pt x="252476" y="350519"/>
                  </a:lnTo>
                  <a:lnTo>
                    <a:pt x="238759" y="403859"/>
                  </a:lnTo>
                  <a:lnTo>
                    <a:pt x="238252" y="405129"/>
                  </a:lnTo>
                  <a:lnTo>
                    <a:pt x="238252" y="408939"/>
                  </a:lnTo>
                  <a:lnTo>
                    <a:pt x="239014" y="411479"/>
                  </a:lnTo>
                  <a:lnTo>
                    <a:pt x="240283" y="412749"/>
                  </a:lnTo>
                  <a:lnTo>
                    <a:pt x="241681" y="414019"/>
                  </a:lnTo>
                  <a:lnTo>
                    <a:pt x="243840" y="416559"/>
                  </a:lnTo>
                  <a:lnTo>
                    <a:pt x="259969" y="426719"/>
                  </a:lnTo>
                  <a:lnTo>
                    <a:pt x="265430" y="430529"/>
                  </a:lnTo>
                  <a:lnTo>
                    <a:pt x="269875" y="433069"/>
                  </a:lnTo>
                  <a:lnTo>
                    <a:pt x="273050" y="435609"/>
                  </a:lnTo>
                  <a:lnTo>
                    <a:pt x="276352" y="436879"/>
                  </a:lnTo>
                  <a:lnTo>
                    <a:pt x="282956" y="436879"/>
                  </a:lnTo>
                  <a:lnTo>
                    <a:pt x="316428" y="311149"/>
                  </a:lnTo>
                  <a:lnTo>
                    <a:pt x="264159" y="311149"/>
                  </a:lnTo>
                  <a:lnTo>
                    <a:pt x="245030" y="298449"/>
                  </a:lnTo>
                  <a:close/>
                </a:path>
                <a:path w="712470" h="590550">
                  <a:moveTo>
                    <a:pt x="300735" y="144779"/>
                  </a:moveTo>
                  <a:lnTo>
                    <a:pt x="290703" y="144779"/>
                  </a:lnTo>
                  <a:lnTo>
                    <a:pt x="288925" y="146049"/>
                  </a:lnTo>
                  <a:lnTo>
                    <a:pt x="287019" y="147319"/>
                  </a:lnTo>
                  <a:lnTo>
                    <a:pt x="92456" y="298449"/>
                  </a:lnTo>
                  <a:lnTo>
                    <a:pt x="89662" y="300989"/>
                  </a:lnTo>
                  <a:lnTo>
                    <a:pt x="85979" y="306069"/>
                  </a:lnTo>
                  <a:lnTo>
                    <a:pt x="85217" y="307339"/>
                  </a:lnTo>
                  <a:lnTo>
                    <a:pt x="85725" y="311149"/>
                  </a:lnTo>
                  <a:lnTo>
                    <a:pt x="87249" y="313689"/>
                  </a:lnTo>
                  <a:lnTo>
                    <a:pt x="92582" y="317499"/>
                  </a:lnTo>
                  <a:lnTo>
                    <a:pt x="96393" y="321309"/>
                  </a:lnTo>
                  <a:lnTo>
                    <a:pt x="101600" y="323849"/>
                  </a:lnTo>
                  <a:lnTo>
                    <a:pt x="106299" y="327659"/>
                  </a:lnTo>
                  <a:lnTo>
                    <a:pt x="110236" y="330199"/>
                  </a:lnTo>
                  <a:lnTo>
                    <a:pt x="113284" y="331469"/>
                  </a:lnTo>
                  <a:lnTo>
                    <a:pt x="116459" y="332739"/>
                  </a:lnTo>
                  <a:lnTo>
                    <a:pt x="118999" y="334009"/>
                  </a:lnTo>
                  <a:lnTo>
                    <a:pt x="122936" y="335279"/>
                  </a:lnTo>
                  <a:lnTo>
                    <a:pt x="124713" y="335279"/>
                  </a:lnTo>
                  <a:lnTo>
                    <a:pt x="126111" y="334009"/>
                  </a:lnTo>
                  <a:lnTo>
                    <a:pt x="127507" y="334009"/>
                  </a:lnTo>
                  <a:lnTo>
                    <a:pt x="128905" y="332739"/>
                  </a:lnTo>
                  <a:lnTo>
                    <a:pt x="130429" y="331469"/>
                  </a:lnTo>
                  <a:lnTo>
                    <a:pt x="171450" y="298449"/>
                  </a:lnTo>
                  <a:lnTo>
                    <a:pt x="245030" y="298449"/>
                  </a:lnTo>
                  <a:lnTo>
                    <a:pt x="202945" y="270509"/>
                  </a:lnTo>
                  <a:lnTo>
                    <a:pt x="292989" y="199389"/>
                  </a:lnTo>
                  <a:lnTo>
                    <a:pt x="343734" y="199389"/>
                  </a:lnTo>
                  <a:lnTo>
                    <a:pt x="346837" y="186689"/>
                  </a:lnTo>
                  <a:lnTo>
                    <a:pt x="347598" y="184149"/>
                  </a:lnTo>
                  <a:lnTo>
                    <a:pt x="347853" y="182879"/>
                  </a:lnTo>
                  <a:lnTo>
                    <a:pt x="347598" y="179069"/>
                  </a:lnTo>
                  <a:lnTo>
                    <a:pt x="332740" y="165099"/>
                  </a:lnTo>
                  <a:lnTo>
                    <a:pt x="327532" y="161289"/>
                  </a:lnTo>
                  <a:lnTo>
                    <a:pt x="321056" y="157479"/>
                  </a:lnTo>
                  <a:lnTo>
                    <a:pt x="315341" y="153669"/>
                  </a:lnTo>
                  <a:lnTo>
                    <a:pt x="307213" y="148589"/>
                  </a:lnTo>
                  <a:lnTo>
                    <a:pt x="303656" y="146049"/>
                  </a:lnTo>
                  <a:lnTo>
                    <a:pt x="300735" y="144779"/>
                  </a:lnTo>
                  <a:close/>
                </a:path>
                <a:path w="712470" h="590550">
                  <a:moveTo>
                    <a:pt x="343734" y="199389"/>
                  </a:moveTo>
                  <a:lnTo>
                    <a:pt x="293116" y="199389"/>
                  </a:lnTo>
                  <a:lnTo>
                    <a:pt x="264159" y="311149"/>
                  </a:lnTo>
                  <a:lnTo>
                    <a:pt x="316428" y="311149"/>
                  </a:lnTo>
                  <a:lnTo>
                    <a:pt x="343734" y="199389"/>
                  </a:lnTo>
                  <a:close/>
                </a:path>
                <a:path w="712470" h="590550">
                  <a:moveTo>
                    <a:pt x="546100" y="307339"/>
                  </a:moveTo>
                  <a:lnTo>
                    <a:pt x="544194" y="307339"/>
                  </a:lnTo>
                  <a:lnTo>
                    <a:pt x="542670" y="308609"/>
                  </a:lnTo>
                  <a:lnTo>
                    <a:pt x="550418" y="308609"/>
                  </a:lnTo>
                  <a:lnTo>
                    <a:pt x="546100" y="307339"/>
                  </a:lnTo>
                  <a:close/>
                </a:path>
                <a:path w="712470" h="590550">
                  <a:moveTo>
                    <a:pt x="41910" y="279399"/>
                  </a:moveTo>
                  <a:lnTo>
                    <a:pt x="36956" y="279399"/>
                  </a:lnTo>
                  <a:lnTo>
                    <a:pt x="38988" y="280669"/>
                  </a:lnTo>
                  <a:lnTo>
                    <a:pt x="40640" y="280669"/>
                  </a:lnTo>
                  <a:lnTo>
                    <a:pt x="41910" y="279399"/>
                  </a:lnTo>
                  <a:close/>
                </a:path>
                <a:path w="712470" h="590550">
                  <a:moveTo>
                    <a:pt x="76073" y="0"/>
                  </a:moveTo>
                  <a:lnTo>
                    <a:pt x="74041" y="0"/>
                  </a:lnTo>
                  <a:lnTo>
                    <a:pt x="72009" y="1269"/>
                  </a:lnTo>
                  <a:lnTo>
                    <a:pt x="67563" y="17779"/>
                  </a:lnTo>
                  <a:lnTo>
                    <a:pt x="50165" y="172719"/>
                  </a:lnTo>
                  <a:lnTo>
                    <a:pt x="1016" y="248919"/>
                  </a:lnTo>
                  <a:lnTo>
                    <a:pt x="254" y="250189"/>
                  </a:lnTo>
                  <a:lnTo>
                    <a:pt x="0" y="251459"/>
                  </a:lnTo>
                  <a:lnTo>
                    <a:pt x="126" y="253999"/>
                  </a:lnTo>
                  <a:lnTo>
                    <a:pt x="888" y="255269"/>
                  </a:lnTo>
                  <a:lnTo>
                    <a:pt x="2159" y="256539"/>
                  </a:lnTo>
                  <a:lnTo>
                    <a:pt x="3556" y="259079"/>
                  </a:lnTo>
                  <a:lnTo>
                    <a:pt x="5587" y="260349"/>
                  </a:lnTo>
                  <a:lnTo>
                    <a:pt x="10668" y="265429"/>
                  </a:lnTo>
                  <a:lnTo>
                    <a:pt x="14097" y="267969"/>
                  </a:lnTo>
                  <a:lnTo>
                    <a:pt x="18415" y="270509"/>
                  </a:lnTo>
                  <a:lnTo>
                    <a:pt x="22606" y="273049"/>
                  </a:lnTo>
                  <a:lnTo>
                    <a:pt x="26288" y="275589"/>
                  </a:lnTo>
                  <a:lnTo>
                    <a:pt x="32385" y="278129"/>
                  </a:lnTo>
                  <a:lnTo>
                    <a:pt x="34925" y="279399"/>
                  </a:lnTo>
                  <a:lnTo>
                    <a:pt x="43180" y="279399"/>
                  </a:lnTo>
                  <a:lnTo>
                    <a:pt x="44195" y="278129"/>
                  </a:lnTo>
                  <a:lnTo>
                    <a:pt x="44957" y="278129"/>
                  </a:lnTo>
                  <a:lnTo>
                    <a:pt x="94234" y="201929"/>
                  </a:lnTo>
                  <a:lnTo>
                    <a:pt x="184583" y="148589"/>
                  </a:lnTo>
                  <a:lnTo>
                    <a:pt x="99187" y="148589"/>
                  </a:lnTo>
                  <a:lnTo>
                    <a:pt x="117856" y="36829"/>
                  </a:lnTo>
                  <a:lnTo>
                    <a:pt x="118110" y="34289"/>
                  </a:lnTo>
                  <a:lnTo>
                    <a:pt x="118110" y="33019"/>
                  </a:lnTo>
                  <a:lnTo>
                    <a:pt x="117856" y="31749"/>
                  </a:lnTo>
                  <a:lnTo>
                    <a:pt x="117729" y="29209"/>
                  </a:lnTo>
                  <a:lnTo>
                    <a:pt x="116967" y="27939"/>
                  </a:lnTo>
                  <a:lnTo>
                    <a:pt x="115569" y="26669"/>
                  </a:lnTo>
                  <a:lnTo>
                    <a:pt x="114173" y="24129"/>
                  </a:lnTo>
                  <a:lnTo>
                    <a:pt x="112013" y="22859"/>
                  </a:lnTo>
                  <a:lnTo>
                    <a:pt x="106172" y="17779"/>
                  </a:lnTo>
                  <a:lnTo>
                    <a:pt x="97155" y="11429"/>
                  </a:lnTo>
                  <a:lnTo>
                    <a:pt x="90931" y="7619"/>
                  </a:lnTo>
                  <a:lnTo>
                    <a:pt x="86106" y="5079"/>
                  </a:lnTo>
                  <a:lnTo>
                    <a:pt x="82550" y="2539"/>
                  </a:lnTo>
                  <a:lnTo>
                    <a:pt x="78867" y="1269"/>
                  </a:lnTo>
                  <a:lnTo>
                    <a:pt x="76073" y="0"/>
                  </a:lnTo>
                  <a:close/>
                </a:path>
                <a:path w="712470" h="590550">
                  <a:moveTo>
                    <a:pt x="204596" y="82549"/>
                  </a:moveTo>
                  <a:lnTo>
                    <a:pt x="198628" y="82549"/>
                  </a:lnTo>
                  <a:lnTo>
                    <a:pt x="195580" y="83819"/>
                  </a:lnTo>
                  <a:lnTo>
                    <a:pt x="193929" y="83819"/>
                  </a:lnTo>
                  <a:lnTo>
                    <a:pt x="192278" y="86359"/>
                  </a:lnTo>
                  <a:lnTo>
                    <a:pt x="134366" y="123189"/>
                  </a:lnTo>
                  <a:lnTo>
                    <a:pt x="128905" y="126999"/>
                  </a:lnTo>
                  <a:lnTo>
                    <a:pt x="123317" y="130809"/>
                  </a:lnTo>
                  <a:lnTo>
                    <a:pt x="117348" y="134619"/>
                  </a:lnTo>
                  <a:lnTo>
                    <a:pt x="111506" y="139699"/>
                  </a:lnTo>
                  <a:lnTo>
                    <a:pt x="105537" y="143509"/>
                  </a:lnTo>
                  <a:lnTo>
                    <a:pt x="99568" y="148589"/>
                  </a:lnTo>
                  <a:lnTo>
                    <a:pt x="184583" y="148589"/>
                  </a:lnTo>
                  <a:lnTo>
                    <a:pt x="234060" y="119379"/>
                  </a:lnTo>
                  <a:lnTo>
                    <a:pt x="237490" y="118109"/>
                  </a:lnTo>
                  <a:lnTo>
                    <a:pt x="241807" y="114299"/>
                  </a:lnTo>
                  <a:lnTo>
                    <a:pt x="242696" y="111759"/>
                  </a:lnTo>
                  <a:lnTo>
                    <a:pt x="241681" y="107949"/>
                  </a:lnTo>
                  <a:lnTo>
                    <a:pt x="239648" y="105409"/>
                  </a:lnTo>
                  <a:lnTo>
                    <a:pt x="233044" y="100329"/>
                  </a:lnTo>
                  <a:lnTo>
                    <a:pt x="228219" y="96519"/>
                  </a:lnTo>
                  <a:lnTo>
                    <a:pt x="221869" y="92709"/>
                  </a:lnTo>
                  <a:lnTo>
                    <a:pt x="217169" y="90169"/>
                  </a:lnTo>
                  <a:lnTo>
                    <a:pt x="213232" y="87629"/>
                  </a:lnTo>
                  <a:lnTo>
                    <a:pt x="207137" y="83819"/>
                  </a:lnTo>
                  <a:lnTo>
                    <a:pt x="204596" y="82549"/>
                  </a:lnTo>
                  <a:close/>
                </a:path>
                <a:path w="712470" h="590550">
                  <a:moveTo>
                    <a:pt x="296037" y="143509"/>
                  </a:moveTo>
                  <a:lnTo>
                    <a:pt x="294005" y="143509"/>
                  </a:lnTo>
                  <a:lnTo>
                    <a:pt x="292354" y="144779"/>
                  </a:lnTo>
                  <a:lnTo>
                    <a:pt x="298322" y="144779"/>
                  </a:lnTo>
                  <a:lnTo>
                    <a:pt x="296037" y="14350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760332" y="2132787"/>
            <a:ext cx="17100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PITCH</a:t>
            </a:r>
            <a:r>
              <a:rPr dirty="0" sz="3200" spc="-1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95" b="1">
                <a:solidFill>
                  <a:srgbClr val="FF0000"/>
                </a:solidFill>
                <a:latin typeface="Carlito"/>
                <a:cs typeface="Carlito"/>
              </a:rPr>
              <a:t>+</a:t>
            </a:r>
            <a:r>
              <a:rPr dirty="0" sz="3200" spc="95" b="1">
                <a:solidFill>
                  <a:srgbClr val="FF0000"/>
                </a:solidFill>
                <a:latin typeface="Liberation Sans Narrow"/>
                <a:cs typeface="Liberation Sans Narrow"/>
              </a:rPr>
              <a:t>θy</a:t>
            </a:r>
            <a:endParaRPr sz="3200">
              <a:latin typeface="Liberation Sans Narrow"/>
              <a:cs typeface="Liberation Sans Narrow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360677" y="2950210"/>
            <a:ext cx="2926715" cy="203200"/>
            <a:chOff x="1360677" y="2950210"/>
            <a:chExt cx="2926715" cy="203200"/>
          </a:xfrm>
        </p:grpSpPr>
        <p:sp>
          <p:nvSpPr>
            <p:cNvPr id="34" name="object 34" descr=""/>
            <p:cNvSpPr/>
            <p:nvPr/>
          </p:nvSpPr>
          <p:spPr>
            <a:xfrm>
              <a:off x="1367027" y="2956560"/>
              <a:ext cx="2914015" cy="190500"/>
            </a:xfrm>
            <a:custGeom>
              <a:avLst/>
              <a:gdLst/>
              <a:ahLst/>
              <a:cxnLst/>
              <a:rect l="l" t="t" r="r" b="b"/>
              <a:pathLst>
                <a:path w="2914015" h="190500">
                  <a:moveTo>
                    <a:pt x="95250" y="0"/>
                  </a:move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2913888" y="142875"/>
                  </a:lnTo>
                  <a:lnTo>
                    <a:pt x="2913888" y="47625"/>
                  </a:lnTo>
                  <a:lnTo>
                    <a:pt x="95250" y="476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67027" y="2956560"/>
              <a:ext cx="2914015" cy="190500"/>
            </a:xfrm>
            <a:custGeom>
              <a:avLst/>
              <a:gdLst/>
              <a:ahLst/>
              <a:cxnLst/>
              <a:rect l="l" t="t" r="r" b="b"/>
              <a:pathLst>
                <a:path w="2914015" h="190500">
                  <a:moveTo>
                    <a:pt x="2913888" y="47625"/>
                  </a:move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2913888" y="142875"/>
                  </a:lnTo>
                  <a:lnTo>
                    <a:pt x="2913888" y="47625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380101" y="6122576"/>
            <a:ext cx="183197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654" y="14096"/>
            <a:ext cx="102616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MOVEIT_</a:t>
            </a:r>
            <a:r>
              <a:rPr dirty="0" spc="-90"/>
              <a:t> </a:t>
            </a:r>
            <a:r>
              <a:rPr dirty="0" spc="-595"/>
              <a:t>COMMANDER</a:t>
            </a:r>
            <a:r>
              <a:rPr dirty="0" spc="-95"/>
              <a:t> </a:t>
            </a:r>
            <a:r>
              <a:rPr dirty="0" spc="-515"/>
              <a:t>CARTESIAN</a:t>
            </a:r>
            <a:r>
              <a:rPr dirty="0" spc="-80"/>
              <a:t> </a:t>
            </a:r>
            <a:r>
              <a:rPr dirty="0" spc="-590"/>
              <a:t>CONTROL</a:t>
            </a:r>
            <a:r>
              <a:rPr dirty="0" spc="-95"/>
              <a:t> </a:t>
            </a:r>
            <a:r>
              <a:rPr dirty="0" spc="-459"/>
              <a:t>REVISITED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6185915" y="746759"/>
            <a:ext cx="6004560" cy="5979160"/>
            <a:chOff x="6185915" y="746759"/>
            <a:chExt cx="6004560" cy="59791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5915" y="746759"/>
              <a:ext cx="6004560" cy="519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72299" y="2892552"/>
              <a:ext cx="4662805" cy="2557780"/>
            </a:xfrm>
            <a:custGeom>
              <a:avLst/>
              <a:gdLst/>
              <a:ahLst/>
              <a:cxnLst/>
              <a:rect l="l" t="t" r="r" b="b"/>
              <a:pathLst>
                <a:path w="4662805" h="2557779">
                  <a:moveTo>
                    <a:pt x="109093" y="2399919"/>
                  </a:moveTo>
                  <a:lnTo>
                    <a:pt x="0" y="2557526"/>
                  </a:lnTo>
                  <a:lnTo>
                    <a:pt x="191516" y="2550287"/>
                  </a:lnTo>
                  <a:lnTo>
                    <a:pt x="171536" y="2513838"/>
                  </a:lnTo>
                  <a:lnTo>
                    <a:pt x="139065" y="2513838"/>
                  </a:lnTo>
                  <a:lnTo>
                    <a:pt x="111505" y="2463800"/>
                  </a:lnTo>
                  <a:lnTo>
                    <a:pt x="136571" y="2450050"/>
                  </a:lnTo>
                  <a:lnTo>
                    <a:pt x="109093" y="2399919"/>
                  </a:lnTo>
                  <a:close/>
                </a:path>
                <a:path w="4662805" h="2557779">
                  <a:moveTo>
                    <a:pt x="136571" y="2450050"/>
                  </a:moveTo>
                  <a:lnTo>
                    <a:pt x="111505" y="2463800"/>
                  </a:lnTo>
                  <a:lnTo>
                    <a:pt x="139065" y="2513838"/>
                  </a:lnTo>
                  <a:lnTo>
                    <a:pt x="164030" y="2500143"/>
                  </a:lnTo>
                  <a:lnTo>
                    <a:pt x="136571" y="2450050"/>
                  </a:lnTo>
                  <a:close/>
                </a:path>
                <a:path w="4662805" h="2557779">
                  <a:moveTo>
                    <a:pt x="164030" y="2500143"/>
                  </a:moveTo>
                  <a:lnTo>
                    <a:pt x="139065" y="2513838"/>
                  </a:lnTo>
                  <a:lnTo>
                    <a:pt x="171536" y="2513838"/>
                  </a:lnTo>
                  <a:lnTo>
                    <a:pt x="164030" y="2500143"/>
                  </a:lnTo>
                  <a:close/>
                </a:path>
                <a:path w="4662805" h="2557779">
                  <a:moveTo>
                    <a:pt x="4498328" y="57418"/>
                  </a:moveTo>
                  <a:lnTo>
                    <a:pt x="136571" y="2450050"/>
                  </a:lnTo>
                  <a:lnTo>
                    <a:pt x="164030" y="2500143"/>
                  </a:lnTo>
                  <a:lnTo>
                    <a:pt x="4525819" y="107493"/>
                  </a:lnTo>
                  <a:lnTo>
                    <a:pt x="4498328" y="57418"/>
                  </a:lnTo>
                  <a:close/>
                </a:path>
                <a:path w="4662805" h="2557779">
                  <a:moveTo>
                    <a:pt x="4632183" y="43687"/>
                  </a:moveTo>
                  <a:lnTo>
                    <a:pt x="4523358" y="43687"/>
                  </a:lnTo>
                  <a:lnTo>
                    <a:pt x="4550918" y="93725"/>
                  </a:lnTo>
                  <a:lnTo>
                    <a:pt x="4525819" y="107493"/>
                  </a:lnTo>
                  <a:lnTo>
                    <a:pt x="4553331" y="157607"/>
                  </a:lnTo>
                  <a:lnTo>
                    <a:pt x="4632183" y="43687"/>
                  </a:lnTo>
                  <a:close/>
                </a:path>
                <a:path w="4662805" h="2557779">
                  <a:moveTo>
                    <a:pt x="4523358" y="43687"/>
                  </a:moveTo>
                  <a:lnTo>
                    <a:pt x="4498328" y="57418"/>
                  </a:lnTo>
                  <a:lnTo>
                    <a:pt x="4525819" y="107493"/>
                  </a:lnTo>
                  <a:lnTo>
                    <a:pt x="4550918" y="93725"/>
                  </a:lnTo>
                  <a:lnTo>
                    <a:pt x="4523358" y="43687"/>
                  </a:lnTo>
                  <a:close/>
                </a:path>
                <a:path w="4662805" h="2557779">
                  <a:moveTo>
                    <a:pt x="4662424" y="0"/>
                  </a:moveTo>
                  <a:lnTo>
                    <a:pt x="4470781" y="7238"/>
                  </a:lnTo>
                  <a:lnTo>
                    <a:pt x="4498328" y="57418"/>
                  </a:lnTo>
                  <a:lnTo>
                    <a:pt x="4523358" y="43687"/>
                  </a:lnTo>
                  <a:lnTo>
                    <a:pt x="4632183" y="43687"/>
                  </a:lnTo>
                  <a:lnTo>
                    <a:pt x="46624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766303" y="2602992"/>
              <a:ext cx="3708400" cy="2846705"/>
            </a:xfrm>
            <a:custGeom>
              <a:avLst/>
              <a:gdLst/>
              <a:ahLst/>
              <a:cxnLst/>
              <a:rect l="l" t="t" r="r" b="b"/>
              <a:pathLst>
                <a:path w="3708400" h="2846704">
                  <a:moveTo>
                    <a:pt x="3554706" y="2764438"/>
                  </a:moveTo>
                  <a:lnTo>
                    <a:pt x="3519931" y="2809748"/>
                  </a:lnTo>
                  <a:lnTo>
                    <a:pt x="3708019" y="2846197"/>
                  </a:lnTo>
                  <a:lnTo>
                    <a:pt x="3676772" y="2781808"/>
                  </a:lnTo>
                  <a:lnTo>
                    <a:pt x="3577336" y="2781808"/>
                  </a:lnTo>
                  <a:lnTo>
                    <a:pt x="3554706" y="2764438"/>
                  </a:lnTo>
                  <a:close/>
                </a:path>
                <a:path w="3708400" h="2846704">
                  <a:moveTo>
                    <a:pt x="3589504" y="2719099"/>
                  </a:moveTo>
                  <a:lnTo>
                    <a:pt x="3554706" y="2764438"/>
                  </a:lnTo>
                  <a:lnTo>
                    <a:pt x="3577336" y="2781808"/>
                  </a:lnTo>
                  <a:lnTo>
                    <a:pt x="3612134" y="2736469"/>
                  </a:lnTo>
                  <a:lnTo>
                    <a:pt x="3589504" y="2719099"/>
                  </a:lnTo>
                  <a:close/>
                </a:path>
                <a:path w="3708400" h="2846704">
                  <a:moveTo>
                    <a:pt x="3624326" y="2673731"/>
                  </a:moveTo>
                  <a:lnTo>
                    <a:pt x="3589504" y="2719099"/>
                  </a:lnTo>
                  <a:lnTo>
                    <a:pt x="3612134" y="2736469"/>
                  </a:lnTo>
                  <a:lnTo>
                    <a:pt x="3577336" y="2781808"/>
                  </a:lnTo>
                  <a:lnTo>
                    <a:pt x="3676772" y="2781808"/>
                  </a:lnTo>
                  <a:lnTo>
                    <a:pt x="3624326" y="2673731"/>
                  </a:lnTo>
                  <a:close/>
                </a:path>
                <a:path w="3708400" h="2846704">
                  <a:moveTo>
                    <a:pt x="153432" y="81723"/>
                  </a:moveTo>
                  <a:lnTo>
                    <a:pt x="118614" y="127047"/>
                  </a:lnTo>
                  <a:lnTo>
                    <a:pt x="3554706" y="2764438"/>
                  </a:lnTo>
                  <a:lnTo>
                    <a:pt x="3589504" y="2719099"/>
                  </a:lnTo>
                  <a:lnTo>
                    <a:pt x="153432" y="81723"/>
                  </a:lnTo>
                  <a:close/>
                </a:path>
                <a:path w="3708400" h="2846704">
                  <a:moveTo>
                    <a:pt x="0" y="0"/>
                  </a:moveTo>
                  <a:lnTo>
                    <a:pt x="83820" y="172338"/>
                  </a:lnTo>
                  <a:lnTo>
                    <a:pt x="118614" y="127047"/>
                  </a:lnTo>
                  <a:lnTo>
                    <a:pt x="95885" y="109600"/>
                  </a:lnTo>
                  <a:lnTo>
                    <a:pt x="130682" y="64262"/>
                  </a:lnTo>
                  <a:lnTo>
                    <a:pt x="166847" y="64262"/>
                  </a:lnTo>
                  <a:lnTo>
                    <a:pt x="188214" y="36449"/>
                  </a:lnTo>
                  <a:lnTo>
                    <a:pt x="0" y="0"/>
                  </a:lnTo>
                  <a:close/>
                </a:path>
                <a:path w="3708400" h="2846704">
                  <a:moveTo>
                    <a:pt x="130682" y="64262"/>
                  </a:moveTo>
                  <a:lnTo>
                    <a:pt x="95885" y="109600"/>
                  </a:lnTo>
                  <a:lnTo>
                    <a:pt x="118614" y="127047"/>
                  </a:lnTo>
                  <a:lnTo>
                    <a:pt x="153432" y="81723"/>
                  </a:lnTo>
                  <a:lnTo>
                    <a:pt x="130682" y="64262"/>
                  </a:lnTo>
                  <a:close/>
                </a:path>
                <a:path w="3708400" h="2846704">
                  <a:moveTo>
                    <a:pt x="166847" y="64262"/>
                  </a:moveTo>
                  <a:lnTo>
                    <a:pt x="130682" y="64262"/>
                  </a:lnTo>
                  <a:lnTo>
                    <a:pt x="153432" y="81723"/>
                  </a:lnTo>
                  <a:lnTo>
                    <a:pt x="166847" y="642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58197" y="842771"/>
              <a:ext cx="228600" cy="4878070"/>
            </a:xfrm>
            <a:custGeom>
              <a:avLst/>
              <a:gdLst/>
              <a:ahLst/>
              <a:cxnLst/>
              <a:rect l="l" t="t" r="r" b="b"/>
              <a:pathLst>
                <a:path w="228600" h="4878070">
                  <a:moveTo>
                    <a:pt x="114321" y="4706662"/>
                  </a:moveTo>
                  <a:lnTo>
                    <a:pt x="57150" y="4707382"/>
                  </a:lnTo>
                  <a:lnTo>
                    <a:pt x="145033" y="4877739"/>
                  </a:lnTo>
                  <a:lnTo>
                    <a:pt x="214081" y="4735195"/>
                  </a:lnTo>
                  <a:lnTo>
                    <a:pt x="114680" y="4735195"/>
                  </a:lnTo>
                  <a:lnTo>
                    <a:pt x="114321" y="4706662"/>
                  </a:lnTo>
                  <a:close/>
                </a:path>
                <a:path w="228600" h="4878070">
                  <a:moveTo>
                    <a:pt x="171470" y="4705942"/>
                  </a:moveTo>
                  <a:lnTo>
                    <a:pt x="114321" y="4706662"/>
                  </a:lnTo>
                  <a:lnTo>
                    <a:pt x="114680" y="4735195"/>
                  </a:lnTo>
                  <a:lnTo>
                    <a:pt x="171830" y="4734559"/>
                  </a:lnTo>
                  <a:lnTo>
                    <a:pt x="171470" y="4705942"/>
                  </a:lnTo>
                  <a:close/>
                </a:path>
                <a:path w="228600" h="4878070">
                  <a:moveTo>
                    <a:pt x="228600" y="4705223"/>
                  </a:moveTo>
                  <a:lnTo>
                    <a:pt x="171470" y="4705942"/>
                  </a:lnTo>
                  <a:lnTo>
                    <a:pt x="171830" y="4734559"/>
                  </a:lnTo>
                  <a:lnTo>
                    <a:pt x="114680" y="4735195"/>
                  </a:lnTo>
                  <a:lnTo>
                    <a:pt x="214081" y="4735195"/>
                  </a:lnTo>
                  <a:lnTo>
                    <a:pt x="228600" y="4705223"/>
                  </a:lnTo>
                  <a:close/>
                </a:path>
                <a:path w="228600" h="4878070">
                  <a:moveTo>
                    <a:pt x="114278" y="171026"/>
                  </a:moveTo>
                  <a:lnTo>
                    <a:pt x="57128" y="171746"/>
                  </a:lnTo>
                  <a:lnTo>
                    <a:pt x="114321" y="4706662"/>
                  </a:lnTo>
                  <a:lnTo>
                    <a:pt x="171470" y="4705942"/>
                  </a:lnTo>
                  <a:lnTo>
                    <a:pt x="114278" y="171026"/>
                  </a:lnTo>
                  <a:close/>
                </a:path>
                <a:path w="228600" h="4878070">
                  <a:moveTo>
                    <a:pt x="83566" y="0"/>
                  </a:moveTo>
                  <a:lnTo>
                    <a:pt x="0" y="172465"/>
                  </a:lnTo>
                  <a:lnTo>
                    <a:pt x="57128" y="171746"/>
                  </a:lnTo>
                  <a:lnTo>
                    <a:pt x="56769" y="143255"/>
                  </a:lnTo>
                  <a:lnTo>
                    <a:pt x="113919" y="142493"/>
                  </a:lnTo>
                  <a:lnTo>
                    <a:pt x="157097" y="142493"/>
                  </a:lnTo>
                  <a:lnTo>
                    <a:pt x="83566" y="0"/>
                  </a:lnTo>
                  <a:close/>
                </a:path>
                <a:path w="228600" h="4878070">
                  <a:moveTo>
                    <a:pt x="113919" y="142493"/>
                  </a:moveTo>
                  <a:lnTo>
                    <a:pt x="56769" y="143255"/>
                  </a:lnTo>
                  <a:lnTo>
                    <a:pt x="57128" y="171746"/>
                  </a:lnTo>
                  <a:lnTo>
                    <a:pt x="114278" y="171026"/>
                  </a:lnTo>
                  <a:lnTo>
                    <a:pt x="113919" y="142493"/>
                  </a:lnTo>
                  <a:close/>
                </a:path>
                <a:path w="228600" h="4878070">
                  <a:moveTo>
                    <a:pt x="157097" y="142493"/>
                  </a:moveTo>
                  <a:lnTo>
                    <a:pt x="113919" y="142493"/>
                  </a:lnTo>
                  <a:lnTo>
                    <a:pt x="114278" y="171026"/>
                  </a:lnTo>
                  <a:lnTo>
                    <a:pt x="171450" y="170306"/>
                  </a:lnTo>
                  <a:lnTo>
                    <a:pt x="157097" y="1424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992869" y="763651"/>
            <a:ext cx="4229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AF50"/>
                </a:solidFill>
                <a:latin typeface="Carlito"/>
                <a:cs typeface="Carlito"/>
              </a:rPr>
              <a:t>+Z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80101" y="6122576"/>
            <a:ext cx="18262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31" name="object 31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549642" y="2131517"/>
            <a:ext cx="374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6FC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45071" y="5232603"/>
            <a:ext cx="361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66352" y="5278323"/>
            <a:ext cx="3454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F5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AF50"/>
                </a:solidFill>
                <a:latin typeface="Carlito"/>
                <a:cs typeface="Carlito"/>
              </a:rPr>
              <a:t>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406378" y="5278323"/>
            <a:ext cx="452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6FC0"/>
                </a:solidFill>
                <a:latin typeface="Carlito"/>
                <a:cs typeface="Carlito"/>
              </a:rPr>
              <a:t>+X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406378" y="2397632"/>
            <a:ext cx="4400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+Y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206483" y="3832859"/>
            <a:ext cx="73152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C55A11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dirty="0" sz="1600" spc="-10" b="1">
                <a:solidFill>
                  <a:srgbClr val="C55A11"/>
                </a:solidFill>
                <a:latin typeface="Carlito"/>
                <a:cs typeface="Carlito"/>
              </a:rPr>
              <a:t>(0,0,0)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76359" y="1252727"/>
            <a:ext cx="128778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AF5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AF50"/>
                </a:solidFill>
                <a:latin typeface="Liberation Sans Narrow"/>
                <a:cs typeface="Liberation Sans Narrow"/>
              </a:rPr>
              <a:t>(0,0,~0.88…)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743188" y="5833871"/>
            <a:ext cx="130619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AF5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dirty="0" sz="1600" spc="-20" b="1">
                <a:solidFill>
                  <a:srgbClr val="00AF50"/>
                </a:solidFill>
                <a:latin typeface="Carlito"/>
                <a:cs typeface="Carlito"/>
              </a:rPr>
              <a:t>(0,0,~-</a:t>
            </a:r>
            <a:r>
              <a:rPr dirty="0" sz="1600" spc="-10" b="1">
                <a:solidFill>
                  <a:srgbClr val="00AF50"/>
                </a:solidFill>
                <a:latin typeface="Liberation Sans Narrow"/>
                <a:cs typeface="Liberation Sans Narrow"/>
              </a:rPr>
              <a:t>0.48…)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10300" y="5681471"/>
            <a:ext cx="1325880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dirty="0" sz="1600" spc="-20" b="1">
                <a:solidFill>
                  <a:srgbClr val="FF0000"/>
                </a:solidFill>
                <a:latin typeface="Carlito"/>
                <a:cs typeface="Carlito"/>
              </a:rPr>
              <a:t>(0,~-</a:t>
            </a:r>
            <a:r>
              <a:rPr dirty="0" sz="1600" spc="-10" b="1">
                <a:solidFill>
                  <a:srgbClr val="FF0000"/>
                </a:solidFill>
                <a:latin typeface="Liberation Sans Narrow"/>
                <a:cs typeface="Liberation Sans Narrow"/>
              </a:rPr>
              <a:t>0.88…,0)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841735" y="2124455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dirty="0" sz="1600" spc="-10" b="1">
                <a:solidFill>
                  <a:srgbClr val="FF0000"/>
                </a:solidFill>
                <a:latin typeface="Liberation Sans Narrow"/>
                <a:cs typeface="Liberation Sans Narrow"/>
              </a:rPr>
              <a:t>(0,~0.88…,0)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198108" y="2008632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6FC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6FC0"/>
                </a:solidFill>
                <a:latin typeface="Liberation Sans Narrow"/>
                <a:cs typeface="Liberation Sans Narrow"/>
              </a:rPr>
              <a:t>(~0.88…,0,0)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806683" y="5779008"/>
            <a:ext cx="1304925" cy="338455"/>
          </a:xfrm>
          <a:prstGeom prst="rect">
            <a:avLst/>
          </a:prstGeom>
          <a:solidFill>
            <a:srgbClr val="FFFFFF"/>
          </a:solidFill>
          <a:ln w="57150">
            <a:solidFill>
              <a:srgbClr val="006FC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006FC0"/>
                </a:solidFill>
                <a:latin typeface="Liberation Sans Narrow"/>
                <a:cs typeface="Liberation Sans Narrow"/>
              </a:rPr>
              <a:t>(~0.88…,0,0)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55219" y="1206753"/>
            <a:ext cx="52508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difficulties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earlier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kept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bounds.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5219" y="2029409"/>
            <a:ext cx="550989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experimented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provided jaco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empirically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denote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limits,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least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limits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normal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expected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operation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55219" y="3127375"/>
            <a:ext cx="550799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denote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orientation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value,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written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quarternions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familiar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5219" y="4224908"/>
            <a:ext cx="51498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Luckily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tf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lets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euler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angles</a:t>
            </a:r>
            <a:r>
              <a:rPr dirty="0" sz="18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(roll,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pitch,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yaw)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intuitive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converting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107556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45"/>
              <a:t>TRANSFORMING</a:t>
            </a:r>
            <a:r>
              <a:rPr dirty="0" spc="-95"/>
              <a:t> </a:t>
            </a:r>
            <a:r>
              <a:rPr dirty="0" spc="-615"/>
              <a:t>FROM</a:t>
            </a:r>
            <a:r>
              <a:rPr dirty="0" spc="-75"/>
              <a:t> </a:t>
            </a:r>
            <a:r>
              <a:rPr dirty="0" spc="-615"/>
              <a:t>CAMERA</a:t>
            </a:r>
            <a:r>
              <a:rPr dirty="0" spc="-80"/>
              <a:t> </a:t>
            </a:r>
            <a:r>
              <a:rPr dirty="0" spc="-605"/>
              <a:t>TO</a:t>
            </a:r>
            <a:r>
              <a:rPr dirty="0" spc="-95"/>
              <a:t> </a:t>
            </a:r>
            <a:r>
              <a:rPr dirty="0" spc="-465"/>
              <a:t>REAL-</a:t>
            </a:r>
            <a:r>
              <a:rPr dirty="0" spc="-625"/>
              <a:t>WORLD</a:t>
            </a:r>
            <a:r>
              <a:rPr dirty="0" spc="-80"/>
              <a:t> </a:t>
            </a:r>
            <a:r>
              <a:rPr dirty="0" spc="-540"/>
              <a:t>COORDS.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0847" y="764540"/>
            <a:ext cx="633666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3304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Transforming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"real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world"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 requires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knowledge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calculations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Intrinsic</a:t>
            </a:r>
            <a:r>
              <a:rPr dirty="0" u="sng" sz="1600" spc="-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6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u="none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u="none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u="none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construction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properties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u="none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8352" y="1983435"/>
            <a:ext cx="6129020" cy="17329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6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length(F)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strongly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converges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Principal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Points(C)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 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intersects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endParaRPr sz="1600">
              <a:latin typeface="Carlito"/>
              <a:cs typeface="Carlito"/>
            </a:endParaRPr>
          </a:p>
          <a:p>
            <a:pPr marL="299085" marR="22860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Radial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Distortion(R)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warping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curvature imperfections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Tangential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Distortion(T)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translations/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rotations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imperfect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placement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0847" y="3691254"/>
            <a:ext cx="636714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11557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u="sng"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Extrinsic</a:t>
            </a:r>
            <a:r>
              <a:rPr dirty="0" u="sng" sz="1600" spc="-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6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r>
              <a:rPr dirty="0" u="none" sz="1600" spc="-2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u="none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u="none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u="none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u="none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u="none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endParaRPr sz="1600">
              <a:latin typeface="Carlito"/>
              <a:cs typeface="Carlito"/>
            </a:endParaRPr>
          </a:p>
          <a:p>
            <a:pPr lvl="1" marL="756285" marR="126364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Translational</a:t>
            </a:r>
            <a:r>
              <a:rPr dirty="0" sz="16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deals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3D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2D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Rotational</a:t>
            </a:r>
            <a:r>
              <a:rPr dirty="0" sz="16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deals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rotations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3D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derived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calibrating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images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Luckily,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90943" y="956564"/>
            <a:ext cx="4348480" cy="802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(x,y,z)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pixel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coordinates (xp,yp):</a:t>
            </a:r>
            <a:endParaRPr sz="1800">
              <a:latin typeface="Carlito"/>
              <a:cs typeface="Carlito"/>
            </a:endParaRPr>
          </a:p>
          <a:p>
            <a:pPr marL="1741170">
              <a:lnSpc>
                <a:spcPts val="1795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Where: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19413" y="1732915"/>
            <a:ext cx="26866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&lt;fx,fy&gt;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length</a:t>
            </a:r>
            <a:endParaRPr sz="1800">
              <a:latin typeface="Carlito"/>
              <a:cs typeface="Carlito"/>
            </a:endParaRPr>
          </a:p>
          <a:p>
            <a:pPr marL="299085" marR="12509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&lt;cx,cy&gt;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principal points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calculated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8980" y="1735835"/>
            <a:ext cx="1952244" cy="200101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380101" y="6120790"/>
            <a:ext cx="1831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22047"/>
            <a:ext cx="110248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95"/>
              <a:t> </a:t>
            </a:r>
            <a:r>
              <a:rPr dirty="0" spc="-600"/>
              <a:t>STEREO</a:t>
            </a:r>
            <a:r>
              <a:rPr dirty="0" spc="-90"/>
              <a:t> </a:t>
            </a:r>
            <a:r>
              <a:rPr dirty="0" spc="-615"/>
              <a:t>CAMERA</a:t>
            </a:r>
            <a:r>
              <a:rPr dirty="0" spc="-85"/>
              <a:t> </a:t>
            </a:r>
            <a:r>
              <a:rPr dirty="0" spc="-365"/>
              <a:t>INTRINSIC</a:t>
            </a:r>
            <a:r>
              <a:rPr dirty="0" spc="-95"/>
              <a:t> </a:t>
            </a:r>
            <a:r>
              <a:rPr dirty="0" spc="-470"/>
              <a:t>&amp;</a:t>
            </a:r>
            <a:r>
              <a:rPr dirty="0" spc="-65"/>
              <a:t> </a:t>
            </a:r>
            <a:r>
              <a:rPr dirty="0" spc="-434"/>
              <a:t>EXTRINSIC</a:t>
            </a:r>
            <a:r>
              <a:rPr dirty="0" spc="-85"/>
              <a:t> </a:t>
            </a:r>
            <a:r>
              <a:rPr dirty="0" spc="-600"/>
              <a:t>PARAMETERS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48183" y="1820417"/>
            <a:ext cx="5758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406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99085" algn="l"/>
                <a:tab pos="3274060" algn="l"/>
                <a:tab pos="3560445" algn="l"/>
              </a:tabLst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=[350.2575,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350.2575]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 [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349.805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349.805]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80101" y="6122576"/>
            <a:ext cx="183197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0" b="1">
                <a:solidFill>
                  <a:srgbClr val="FFFFFF"/>
                </a:solidFill>
                <a:latin typeface="Liberation Sans Narrow"/>
                <a:cs typeface="Liberation Sans Narrow"/>
              </a:rPr>
              <a:t>8/18/23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2956" y="2917063"/>
            <a:ext cx="1207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2956" y="3191383"/>
            <a:ext cx="2537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C=[322.1425,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123313" y="2387818"/>
            <a:ext cx="2818765" cy="86677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Principal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Points</a:t>
            </a:r>
            <a:endParaRPr sz="2800">
              <a:latin typeface="Carlito"/>
              <a:cs typeface="Carlito"/>
            </a:endParaRPr>
          </a:p>
          <a:p>
            <a:pPr marL="149923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10102" y="3228594"/>
            <a:ext cx="2653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C=[321.7375,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87017" y="3550996"/>
            <a:ext cx="43154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Radial</a:t>
            </a:r>
            <a:r>
              <a:rPr dirty="0" u="sng" sz="2800" spc="-1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Distortion</a:t>
            </a:r>
            <a:r>
              <a:rPr dirty="0" u="sng" sz="2800" spc="-1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Coefficients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43152" y="4722622"/>
            <a:ext cx="49199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spc="-3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Tangential</a:t>
            </a:r>
            <a:r>
              <a:rPr dirty="0" u="sng" sz="2800" spc="-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Distortion</a:t>
            </a:r>
            <a:r>
              <a:rPr dirty="0" u="sng" sz="2800" spc="-114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Coefficients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2404" y="3995166"/>
            <a:ext cx="2679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RD=[322.1425,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84523" y="4023105"/>
            <a:ext cx="2794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RD=[321.7375,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4512" y="5203316"/>
            <a:ext cx="60998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057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Right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Camera: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99085" algn="l"/>
                <a:tab pos="3330575" algn="l"/>
                <a:tab pos="3616960" algn="l"/>
              </a:tabLst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TD=[322.1425,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176.3005]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TD=[321.7375,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190.71825]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98524" y="678590"/>
            <a:ext cx="3587115" cy="106616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INTRINSIC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endParaRPr sz="2800">
              <a:latin typeface="Carlito"/>
              <a:cs typeface="Carlito"/>
            </a:endParaRPr>
          </a:p>
          <a:p>
            <a:pPr marL="979169">
              <a:lnSpc>
                <a:spcPct val="100000"/>
              </a:lnSpc>
              <a:spcBef>
                <a:spcPts val="73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Focal</a:t>
            </a:r>
            <a:r>
              <a:rPr dirty="0" u="sng" sz="2800" spc="-9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Length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81953" y="791083"/>
            <a:ext cx="4469765" cy="20408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2765">
              <a:lnSpc>
                <a:spcPts val="3135"/>
              </a:lnSpc>
              <a:spcBef>
                <a:spcPts val="95"/>
              </a:spcBef>
            </a:pP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EXTRINSIC</a:t>
            </a:r>
            <a:r>
              <a:rPr dirty="0" u="sng" sz="2800" spc="-1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PARAMETERS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ts val="1935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Stereo: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Translational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Matrix: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[120.001,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0.00497035,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0.00734397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]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Rotational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Matrix: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[0.0129092,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0,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0.000353473]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CREATING</a:t>
            </a:r>
            <a:r>
              <a:rPr dirty="0" spc="-90"/>
              <a:t> </a:t>
            </a:r>
            <a:r>
              <a:rPr dirty="0" spc="-505"/>
              <a:t>CONSTRAINTS</a:t>
            </a:r>
            <a:r>
              <a:rPr dirty="0" spc="-100"/>
              <a:t> </a:t>
            </a:r>
            <a:r>
              <a:rPr dirty="0" spc="-610"/>
              <a:t>FOR</a:t>
            </a:r>
            <a:r>
              <a:rPr dirty="0" spc="-85"/>
              <a:t> </a:t>
            </a:r>
            <a:r>
              <a:rPr dirty="0" spc="-585"/>
              <a:t>THE</a:t>
            </a:r>
            <a:r>
              <a:rPr dirty="0" spc="-90"/>
              <a:t> </a:t>
            </a:r>
            <a:r>
              <a:rPr dirty="0" spc="-660">
                <a:latin typeface="Trebuchet MS"/>
                <a:cs typeface="Trebuchet MS"/>
              </a:rPr>
              <a:t>ARM’S</a:t>
            </a:r>
            <a:r>
              <a:rPr dirty="0" spc="-409">
                <a:latin typeface="Trebuchet MS"/>
                <a:cs typeface="Trebuchet MS"/>
              </a:rPr>
              <a:t> </a:t>
            </a:r>
            <a:r>
              <a:rPr dirty="0" spc="-505"/>
              <a:t>MOTION</a:t>
            </a:r>
            <a:r>
              <a:rPr dirty="0" spc="-90"/>
              <a:t> </a:t>
            </a:r>
            <a:r>
              <a:rPr dirty="0" spc="-530"/>
              <a:t>PLANS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570220" y="1089660"/>
            <a:ext cx="6443980" cy="5636260"/>
            <a:chOff x="5570220" y="1089660"/>
            <a:chExt cx="6443980" cy="56362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220" y="1089660"/>
              <a:ext cx="6313932" cy="418337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84784" y="860297"/>
            <a:ext cx="5076825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YOLOlive.py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time,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arm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towards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detected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water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bottle,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collided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 Chassis.</a:t>
            </a:r>
            <a:endParaRPr sz="1800">
              <a:latin typeface="Carlito"/>
              <a:cs typeface="Carlito"/>
            </a:endParaRPr>
          </a:p>
          <a:p>
            <a:pPr marL="299085" marR="45783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something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avoid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prevent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damage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platform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motors.</a:t>
            </a:r>
            <a:endParaRPr sz="1800">
              <a:latin typeface="Carlito"/>
              <a:cs typeface="Carlito"/>
            </a:endParaRPr>
          </a:p>
          <a:p>
            <a:pPr marL="299085" marR="1860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Moveit_commander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set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constraints</a:t>
            </a:r>
            <a:r>
              <a:rPr dirty="0" sz="1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regions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avoid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called.</a:t>
            </a:r>
            <a:endParaRPr sz="1800">
              <a:latin typeface="Carlito"/>
              <a:cs typeface="Carlito"/>
            </a:endParaRPr>
          </a:p>
          <a:p>
            <a:pPr lvl="1" marL="756285" marR="16954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expected,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was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simply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alloted time.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feed.</a:t>
            </a:r>
            <a:endParaRPr sz="1800">
              <a:latin typeface="Carlito"/>
              <a:cs typeface="Carlito"/>
            </a:endParaRPr>
          </a:p>
          <a:p>
            <a:pPr lvl="1" marL="756285" marR="2889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attempt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Zed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motion planning.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9558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70" b="1">
                <a:solidFill>
                  <a:srgbClr val="FFFFFF"/>
                </a:solidFill>
                <a:latin typeface="Liberation Sans Narrow"/>
                <a:cs typeface="Liberation Sans Narrow"/>
              </a:rPr>
              <a:t>8/20/23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4672"/>
            <a:ext cx="3605784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0"/>
              <a:t>JOYSTICK</a:t>
            </a:r>
            <a:r>
              <a:rPr dirty="0" sz="4800" spc="-65"/>
              <a:t> </a:t>
            </a:r>
            <a:r>
              <a:rPr dirty="0" sz="4800" spc="-670"/>
              <a:t>MOVEMENT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487172" y="6009843"/>
            <a:ext cx="27813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400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5231" y="6528003"/>
            <a:ext cx="1244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852671" y="818388"/>
            <a:ext cx="8161020" cy="5907405"/>
            <a:chOff x="3852671" y="818388"/>
            <a:chExt cx="8161020" cy="590740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2671" y="818388"/>
              <a:ext cx="7551420" cy="52593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0" y="844296"/>
            <a:ext cx="3550920" cy="5241290"/>
          </a:xfrm>
          <a:prstGeom prst="rect">
            <a:avLst/>
          </a:prstGeom>
          <a:solidFill>
            <a:srgbClr val="171616"/>
          </a:solidFill>
        </p:spPr>
        <p:txBody>
          <a:bodyPr wrap="square" lIns="0" tIns="108585" rIns="0" bIns="0" rtlCol="0" vert="horz">
            <a:spAutoFit/>
          </a:bodyPr>
          <a:lstStyle/>
          <a:p>
            <a:pPr marL="285750" indent="-139700">
              <a:lnSpc>
                <a:spcPct val="100000"/>
              </a:lnSpc>
              <a:spcBef>
                <a:spcPts val="855"/>
              </a:spcBef>
              <a:buSzPct val="95000"/>
              <a:buFont typeface="Trebuchet MS"/>
              <a:buChar char="•"/>
              <a:tabLst>
                <a:tab pos="285750" algn="l"/>
              </a:tabLst>
            </a:pP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20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dirty="0" sz="20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Jaco's</a:t>
            </a:r>
            <a:r>
              <a:rPr dirty="0" sz="20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joints</a:t>
            </a:r>
            <a:endParaRPr sz="2000">
              <a:latin typeface="Carlito"/>
              <a:cs typeface="Carlito"/>
            </a:endParaRPr>
          </a:p>
          <a:p>
            <a:pPr marL="16002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20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proceeding</a:t>
            </a:r>
            <a:endParaRPr sz="2000">
              <a:latin typeface="Carlito"/>
              <a:cs typeface="Carlito"/>
            </a:endParaRPr>
          </a:p>
          <a:p>
            <a:pPr lvl="1" marL="617220" marR="523240" indent="-13970">
              <a:lnSpc>
                <a:spcPct val="100000"/>
              </a:lnSpc>
              <a:spcBef>
                <a:spcPts val="5"/>
              </a:spcBef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upon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20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65">
                <a:solidFill>
                  <a:srgbClr val="FFFFFF"/>
                </a:solidFill>
                <a:latin typeface="Trebuchet MS"/>
                <a:cs typeface="Trebuchet MS"/>
              </a:rPr>
              <a:t>Jackal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mount</a:t>
            </a:r>
            <a:endParaRPr sz="2000">
              <a:latin typeface="Trebuchet MS"/>
              <a:cs typeface="Trebuchet MS"/>
            </a:endParaRPr>
          </a:p>
          <a:p>
            <a:pPr lvl="1" marL="617220" marR="264795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besides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dirty="0" sz="20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plug</a:t>
            </a:r>
            <a:endParaRPr sz="2000">
              <a:latin typeface="Trebuchet MS"/>
              <a:cs typeface="Trebuchet MS"/>
            </a:endParaRPr>
          </a:p>
          <a:p>
            <a:pPr lvl="2" marL="1074420" marR="177800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12001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0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5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found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2000">
              <a:latin typeface="Trebuchet MS"/>
              <a:cs typeface="Trebuchet MS"/>
            </a:endParaRPr>
          </a:p>
          <a:p>
            <a:pPr lvl="1" marL="617220" marR="157480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20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connects</a:t>
            </a:r>
            <a:r>
              <a:rPr dirty="0" sz="20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joints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000">
              <a:latin typeface="Carlito"/>
              <a:cs typeface="Carlito"/>
            </a:endParaRPr>
          </a:p>
          <a:p>
            <a:pPr marL="617220" marR="10350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except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"thumb"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5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though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missed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far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5805" y="6092748"/>
            <a:ext cx="19399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6116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50">
                <a:solidFill>
                  <a:srgbClr val="00AFEF"/>
                </a:solidFill>
              </a:rPr>
              <a:t> </a:t>
            </a:r>
            <a:r>
              <a:rPr dirty="0" sz="6600" spc="-660">
                <a:solidFill>
                  <a:srgbClr val="00AFEF"/>
                </a:solidFill>
              </a:rPr>
              <a:t>FOUR-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180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2879" y="922731"/>
            <a:ext cx="5927090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1563370">
              <a:lnSpc>
                <a:spcPct val="98100"/>
              </a:lnSpc>
              <a:spcBef>
                <a:spcPts val="300"/>
              </a:spcBef>
            </a:pPr>
            <a:r>
              <a:rPr dirty="0" sz="8800" spc="-1060" b="1">
                <a:solidFill>
                  <a:srgbClr val="FFFFFF"/>
                </a:solidFill>
                <a:latin typeface="Liberation Sans Narrow"/>
                <a:cs typeface="Liberation Sans Narrow"/>
              </a:rPr>
              <a:t>ADDING </a:t>
            </a:r>
            <a:r>
              <a:rPr dirty="0" sz="8800" spc="-994" b="1">
                <a:solidFill>
                  <a:srgbClr val="FFFFFF"/>
                </a:solidFill>
                <a:latin typeface="Liberation Sans Narrow"/>
                <a:cs typeface="Liberation Sans Narrow"/>
              </a:rPr>
              <a:t>FUNCTIONALITY </a:t>
            </a:r>
            <a:r>
              <a:rPr dirty="0" sz="8800" spc="-1210" b="1">
                <a:solidFill>
                  <a:srgbClr val="FFFFFF"/>
                </a:solidFill>
                <a:latin typeface="Liberation Sans Narrow"/>
                <a:cs typeface="Liberation Sans Narrow"/>
              </a:rPr>
              <a:t>TO</a:t>
            </a:r>
            <a:r>
              <a:rPr dirty="0" sz="8800" spc="-1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160" b="1">
                <a:solidFill>
                  <a:srgbClr val="FFFFFF"/>
                </a:solidFill>
                <a:latin typeface="Liberation Sans Narrow"/>
                <a:cs typeface="Liberation Sans Narrow"/>
              </a:rPr>
              <a:t>FULL</a:t>
            </a:r>
            <a:r>
              <a:rPr dirty="0" sz="8800" spc="-1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270" b="1">
                <a:solidFill>
                  <a:srgbClr val="FFFFFF"/>
                </a:solidFill>
                <a:latin typeface="Liberation Sans Narrow"/>
                <a:cs typeface="Liberation Sans Narrow"/>
              </a:rPr>
              <a:t>ROBOT</a:t>
            </a:r>
            <a:endParaRPr sz="8800">
              <a:latin typeface="Liberation Sans Narrow"/>
              <a:cs typeface="Liberation Sans Narrow"/>
            </a:endParaRPr>
          </a:p>
          <a:p>
            <a:pPr algn="ctr" marL="66040">
              <a:lnSpc>
                <a:spcPct val="100000"/>
              </a:lnSpc>
              <a:spcBef>
                <a:spcPts val="1205"/>
              </a:spcBef>
            </a:pPr>
            <a:r>
              <a:rPr dirty="0" sz="4800" spc="280" b="1">
                <a:solidFill>
                  <a:srgbClr val="00AFEF"/>
                </a:solidFill>
                <a:latin typeface="Liberation Sans Narrow"/>
                <a:cs typeface="Liberation Sans Narrow"/>
              </a:rPr>
              <a:t>8/29/23</a:t>
            </a:r>
            <a:r>
              <a:rPr dirty="0" sz="4800" spc="-12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-10" b="1">
                <a:solidFill>
                  <a:srgbClr val="00AFEF"/>
                </a:solidFill>
                <a:latin typeface="Liberation Sans Narrow"/>
                <a:cs typeface="Liberation Sans Narrow"/>
              </a:rPr>
              <a:t>11/25/23</a:t>
            </a:r>
            <a:endParaRPr sz="4800">
              <a:latin typeface="Liberation Sans Narrow"/>
              <a:cs typeface="Liberation Sans Narrow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2131" y="891539"/>
            <a:ext cx="5039867" cy="51191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-1523" y="701040"/>
            <a:ext cx="12193905" cy="5489575"/>
            <a:chOff x="-1523" y="701040"/>
            <a:chExt cx="12193905" cy="54895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523" y="740664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CLEANING</a:t>
            </a:r>
            <a:r>
              <a:rPr dirty="0" spc="-70"/>
              <a:t> </a:t>
            </a:r>
            <a:r>
              <a:rPr dirty="0" spc="-480"/>
              <a:t>UP</a:t>
            </a:r>
            <a:r>
              <a:rPr dirty="0" spc="-90"/>
              <a:t> </a:t>
            </a:r>
            <a:r>
              <a:rPr dirty="0" spc="-625"/>
              <a:t>WORKSPACE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865876" y="835152"/>
            <a:ext cx="6148070" cy="5890260"/>
            <a:chOff x="5865876" y="835152"/>
            <a:chExt cx="6148070" cy="589026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876" y="853440"/>
              <a:ext cx="2932176" cy="51511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6632" y="835152"/>
              <a:ext cx="2951988" cy="518769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84784" y="870584"/>
            <a:ext cx="5292090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32956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suspected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catkin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properly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built,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errors.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Wiped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clean.</a:t>
            </a:r>
            <a:endParaRPr sz="1800">
              <a:latin typeface="Carlito"/>
              <a:cs typeface="Carlito"/>
            </a:endParaRPr>
          </a:p>
          <a:p>
            <a:pPr marL="299085" marR="8705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download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their respective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kinetic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branches.</a:t>
            </a:r>
            <a:endParaRPr sz="1800">
              <a:latin typeface="Carlito"/>
              <a:cs typeface="Carlito"/>
            </a:endParaRPr>
          </a:p>
          <a:p>
            <a:pPr marL="299085" marR="24130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Rebuilding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workspace,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/odom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exist.</a:t>
            </a:r>
            <a:endParaRPr sz="1800">
              <a:latin typeface="Carlito"/>
              <a:cs typeface="Carlito"/>
            </a:endParaRPr>
          </a:p>
          <a:p>
            <a:pPr marL="299085" marR="69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base_link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(jackal's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chassis)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showed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static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links,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links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moving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joints.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joint-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state-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links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properly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displayed.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still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possible.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certain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topics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missing regarding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trajectory,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odometry,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essential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rostopic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transforms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4651"/>
              <a:ext cx="12192000" cy="54909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84276"/>
              <a:ext cx="12171045" cy="5378450"/>
            </a:xfrm>
            <a:custGeom>
              <a:avLst/>
              <a:gdLst/>
              <a:ahLst/>
              <a:cxnLst/>
              <a:rect l="l" t="t" r="r" b="b"/>
              <a:pathLst>
                <a:path w="12171045" h="5378450">
                  <a:moveTo>
                    <a:pt x="12170664" y="0"/>
                  </a:moveTo>
                  <a:lnTo>
                    <a:pt x="0" y="0"/>
                  </a:lnTo>
                  <a:lnTo>
                    <a:pt x="0" y="5378196"/>
                  </a:lnTo>
                  <a:lnTo>
                    <a:pt x="12170664" y="5378196"/>
                  </a:lnTo>
                  <a:lnTo>
                    <a:pt x="1217066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40"/>
              <a:t>JACKAL</a:t>
            </a:r>
            <a:r>
              <a:rPr dirty="0" spc="-90"/>
              <a:t> </a:t>
            </a:r>
            <a:r>
              <a:rPr dirty="0" spc="-590"/>
              <a:t>CONTROL</a:t>
            </a:r>
            <a:r>
              <a:rPr dirty="0" spc="-100"/>
              <a:t> </a:t>
            </a:r>
            <a:r>
              <a:rPr dirty="0" spc="-525"/>
              <a:t>SOLUTION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111496" y="1213103"/>
            <a:ext cx="6902450" cy="5512435"/>
            <a:chOff x="5111496" y="1213103"/>
            <a:chExt cx="6902450" cy="551243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496" y="1213103"/>
              <a:ext cx="3381755" cy="19034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6300" y="1217675"/>
              <a:ext cx="3348228" cy="191566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344" y="3113531"/>
              <a:ext cx="3377184" cy="187756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230611" y="2267711"/>
              <a:ext cx="1457325" cy="2569845"/>
            </a:xfrm>
            <a:custGeom>
              <a:avLst/>
              <a:gdLst/>
              <a:ahLst/>
              <a:cxnLst/>
              <a:rect l="l" t="t" r="r" b="b"/>
              <a:pathLst>
                <a:path w="1457325" h="2569845">
                  <a:moveTo>
                    <a:pt x="838200" y="2221992"/>
                  </a:moveTo>
                  <a:lnTo>
                    <a:pt x="841555" y="2170646"/>
                  </a:lnTo>
                  <a:lnTo>
                    <a:pt x="851302" y="2121639"/>
                  </a:lnTo>
                  <a:lnTo>
                    <a:pt x="866961" y="2075509"/>
                  </a:lnTo>
                  <a:lnTo>
                    <a:pt x="888053" y="2032792"/>
                  </a:lnTo>
                  <a:lnTo>
                    <a:pt x="914099" y="1994027"/>
                  </a:lnTo>
                  <a:lnTo>
                    <a:pt x="944620" y="1959751"/>
                  </a:lnTo>
                  <a:lnTo>
                    <a:pt x="979136" y="1930501"/>
                  </a:lnTo>
                  <a:lnTo>
                    <a:pt x="1017168" y="1906815"/>
                  </a:lnTo>
                  <a:lnTo>
                    <a:pt x="1058238" y="1889232"/>
                  </a:lnTo>
                  <a:lnTo>
                    <a:pt x="1101865" y="1878287"/>
                  </a:lnTo>
                  <a:lnTo>
                    <a:pt x="1147572" y="1874520"/>
                  </a:lnTo>
                  <a:lnTo>
                    <a:pt x="1193278" y="1878287"/>
                  </a:lnTo>
                  <a:lnTo>
                    <a:pt x="1236905" y="1889232"/>
                  </a:lnTo>
                  <a:lnTo>
                    <a:pt x="1277975" y="1906815"/>
                  </a:lnTo>
                  <a:lnTo>
                    <a:pt x="1316007" y="1930501"/>
                  </a:lnTo>
                  <a:lnTo>
                    <a:pt x="1350523" y="1959751"/>
                  </a:lnTo>
                  <a:lnTo>
                    <a:pt x="1381044" y="1994027"/>
                  </a:lnTo>
                  <a:lnTo>
                    <a:pt x="1407090" y="2032792"/>
                  </a:lnTo>
                  <a:lnTo>
                    <a:pt x="1428182" y="2075509"/>
                  </a:lnTo>
                  <a:lnTo>
                    <a:pt x="1443841" y="2121639"/>
                  </a:lnTo>
                  <a:lnTo>
                    <a:pt x="1453588" y="2170646"/>
                  </a:lnTo>
                  <a:lnTo>
                    <a:pt x="1456944" y="2221992"/>
                  </a:lnTo>
                  <a:lnTo>
                    <a:pt x="1453588" y="2273337"/>
                  </a:lnTo>
                  <a:lnTo>
                    <a:pt x="1443841" y="2322344"/>
                  </a:lnTo>
                  <a:lnTo>
                    <a:pt x="1428182" y="2368474"/>
                  </a:lnTo>
                  <a:lnTo>
                    <a:pt x="1407090" y="2411191"/>
                  </a:lnTo>
                  <a:lnTo>
                    <a:pt x="1381044" y="2449956"/>
                  </a:lnTo>
                  <a:lnTo>
                    <a:pt x="1350523" y="2484232"/>
                  </a:lnTo>
                  <a:lnTo>
                    <a:pt x="1316007" y="2513482"/>
                  </a:lnTo>
                  <a:lnTo>
                    <a:pt x="1277975" y="2537168"/>
                  </a:lnTo>
                  <a:lnTo>
                    <a:pt x="1236905" y="2554751"/>
                  </a:lnTo>
                  <a:lnTo>
                    <a:pt x="1193278" y="2565696"/>
                  </a:lnTo>
                  <a:lnTo>
                    <a:pt x="1147572" y="2569464"/>
                  </a:lnTo>
                  <a:lnTo>
                    <a:pt x="1101865" y="2565696"/>
                  </a:lnTo>
                  <a:lnTo>
                    <a:pt x="1058238" y="2554751"/>
                  </a:lnTo>
                  <a:lnTo>
                    <a:pt x="1017168" y="2537168"/>
                  </a:lnTo>
                  <a:lnTo>
                    <a:pt x="979136" y="2513482"/>
                  </a:lnTo>
                  <a:lnTo>
                    <a:pt x="944620" y="2484232"/>
                  </a:lnTo>
                  <a:lnTo>
                    <a:pt x="914099" y="2449956"/>
                  </a:lnTo>
                  <a:lnTo>
                    <a:pt x="888053" y="2411191"/>
                  </a:lnTo>
                  <a:lnTo>
                    <a:pt x="866961" y="2368474"/>
                  </a:lnTo>
                  <a:lnTo>
                    <a:pt x="851302" y="2322344"/>
                  </a:lnTo>
                  <a:lnTo>
                    <a:pt x="841555" y="2273337"/>
                  </a:lnTo>
                  <a:lnTo>
                    <a:pt x="838200" y="2221992"/>
                  </a:lnTo>
                  <a:close/>
                </a:path>
                <a:path w="1457325" h="2569845">
                  <a:moveTo>
                    <a:pt x="0" y="346710"/>
                  </a:moveTo>
                  <a:lnTo>
                    <a:pt x="3355" y="295468"/>
                  </a:lnTo>
                  <a:lnTo>
                    <a:pt x="13102" y="246563"/>
                  </a:lnTo>
                  <a:lnTo>
                    <a:pt x="28761" y="200531"/>
                  </a:lnTo>
                  <a:lnTo>
                    <a:pt x="49853" y="157908"/>
                  </a:lnTo>
                  <a:lnTo>
                    <a:pt x="75899" y="119229"/>
                  </a:lnTo>
                  <a:lnTo>
                    <a:pt x="106420" y="85030"/>
                  </a:lnTo>
                  <a:lnTo>
                    <a:pt x="140936" y="55848"/>
                  </a:lnTo>
                  <a:lnTo>
                    <a:pt x="178968" y="32218"/>
                  </a:lnTo>
                  <a:lnTo>
                    <a:pt x="220038" y="14676"/>
                  </a:lnTo>
                  <a:lnTo>
                    <a:pt x="263665" y="3758"/>
                  </a:lnTo>
                  <a:lnTo>
                    <a:pt x="309372" y="0"/>
                  </a:lnTo>
                  <a:lnTo>
                    <a:pt x="355078" y="3758"/>
                  </a:lnTo>
                  <a:lnTo>
                    <a:pt x="398705" y="14676"/>
                  </a:lnTo>
                  <a:lnTo>
                    <a:pt x="439775" y="32218"/>
                  </a:lnTo>
                  <a:lnTo>
                    <a:pt x="477807" y="55848"/>
                  </a:lnTo>
                  <a:lnTo>
                    <a:pt x="512323" y="85030"/>
                  </a:lnTo>
                  <a:lnTo>
                    <a:pt x="542844" y="119229"/>
                  </a:lnTo>
                  <a:lnTo>
                    <a:pt x="568890" y="157908"/>
                  </a:lnTo>
                  <a:lnTo>
                    <a:pt x="589982" y="200531"/>
                  </a:lnTo>
                  <a:lnTo>
                    <a:pt x="605641" y="246563"/>
                  </a:lnTo>
                  <a:lnTo>
                    <a:pt x="615388" y="295468"/>
                  </a:lnTo>
                  <a:lnTo>
                    <a:pt x="618744" y="346710"/>
                  </a:lnTo>
                  <a:lnTo>
                    <a:pt x="615388" y="397951"/>
                  </a:lnTo>
                  <a:lnTo>
                    <a:pt x="605641" y="446856"/>
                  </a:lnTo>
                  <a:lnTo>
                    <a:pt x="589982" y="492888"/>
                  </a:lnTo>
                  <a:lnTo>
                    <a:pt x="568890" y="535511"/>
                  </a:lnTo>
                  <a:lnTo>
                    <a:pt x="542844" y="574190"/>
                  </a:lnTo>
                  <a:lnTo>
                    <a:pt x="512323" y="608389"/>
                  </a:lnTo>
                  <a:lnTo>
                    <a:pt x="477807" y="637571"/>
                  </a:lnTo>
                  <a:lnTo>
                    <a:pt x="439775" y="661201"/>
                  </a:lnTo>
                  <a:lnTo>
                    <a:pt x="398705" y="678743"/>
                  </a:lnTo>
                  <a:lnTo>
                    <a:pt x="355078" y="689661"/>
                  </a:lnTo>
                  <a:lnTo>
                    <a:pt x="309372" y="693420"/>
                  </a:lnTo>
                  <a:lnTo>
                    <a:pt x="263665" y="689661"/>
                  </a:lnTo>
                  <a:lnTo>
                    <a:pt x="220038" y="678743"/>
                  </a:lnTo>
                  <a:lnTo>
                    <a:pt x="178968" y="661201"/>
                  </a:lnTo>
                  <a:lnTo>
                    <a:pt x="140936" y="637571"/>
                  </a:lnTo>
                  <a:lnTo>
                    <a:pt x="106420" y="608389"/>
                  </a:lnTo>
                  <a:lnTo>
                    <a:pt x="75899" y="574190"/>
                  </a:lnTo>
                  <a:lnTo>
                    <a:pt x="49853" y="535511"/>
                  </a:lnTo>
                  <a:lnTo>
                    <a:pt x="28761" y="492888"/>
                  </a:lnTo>
                  <a:lnTo>
                    <a:pt x="13102" y="446856"/>
                  </a:lnTo>
                  <a:lnTo>
                    <a:pt x="3355" y="397951"/>
                  </a:lnTo>
                  <a:lnTo>
                    <a:pt x="0" y="34671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1496" y="3110483"/>
              <a:ext cx="3381755" cy="190347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84784" y="870584"/>
            <a:ext cx="458533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speaking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again,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communicating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HMI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"connection"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off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Disconnected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Reconnected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Hit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Reset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button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commands: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52</a:t>
            </a:fld>
          </a:p>
        </p:txBody>
      </p:sp>
      <p:sp>
        <p:nvSpPr>
          <p:cNvPr id="15" name="object 15" descr=""/>
          <p:cNvSpPr txBox="1"/>
          <p:nvPr/>
        </p:nvSpPr>
        <p:spPr>
          <a:xfrm>
            <a:off x="741984" y="3065779"/>
            <a:ext cx="1614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Sudo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ros-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Sudo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ros-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84784" y="3614420"/>
            <a:ext cx="448818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49847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immediately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topics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missing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previously.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showed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peripherals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became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usable!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28715" y="2573527"/>
            <a:ext cx="1455420" cy="21844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630"/>
              </a:lnSpc>
            </a:pP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No</a:t>
            </a:r>
            <a:r>
              <a:rPr dirty="0" sz="1400" spc="-6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connection</a:t>
            </a:r>
            <a:r>
              <a:rPr dirty="0" sz="1400" spc="-3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048883" y="2791460"/>
            <a:ext cx="1774189" cy="213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590"/>
              </a:lnSpc>
            </a:pP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MCU,</a:t>
            </a:r>
            <a:r>
              <a:rPr dirty="0" sz="1400" spc="-2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rlito"/>
                <a:cs typeface="Carlito"/>
              </a:rPr>
              <a:t>Wi-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Fi</a:t>
            </a:r>
            <a:r>
              <a:rPr dirty="0" sz="1400" spc="-3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0000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rlito"/>
                <a:cs typeface="Carlito"/>
              </a:rPr>
              <a:t>Enabled.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558282" y="4447540"/>
            <a:ext cx="1871980" cy="21844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0"/>
              </a:lnSpc>
            </a:pP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Connected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00AF50"/>
                </a:solidFill>
                <a:latin typeface="Carlito"/>
                <a:cs typeface="Carlito"/>
              </a:rPr>
              <a:t>MCU,</a:t>
            </a:r>
            <a:r>
              <a:rPr dirty="0" sz="1400" spc="-4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00AF50"/>
                </a:solidFill>
                <a:latin typeface="Carlito"/>
                <a:cs typeface="Carlito"/>
              </a:rPr>
              <a:t>Wi-</a:t>
            </a:r>
            <a:r>
              <a:rPr dirty="0" sz="1400" spc="-25">
                <a:solidFill>
                  <a:srgbClr val="00AF50"/>
                </a:solidFill>
                <a:latin typeface="Carlito"/>
                <a:cs typeface="Carlito"/>
              </a:rPr>
              <a:t>Fi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55690" y="4665471"/>
            <a:ext cx="651510" cy="213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595"/>
              </a:lnSpc>
            </a:pPr>
            <a:r>
              <a:rPr dirty="0" sz="1400" spc="-10">
                <a:solidFill>
                  <a:srgbClr val="00AF50"/>
                </a:solidFill>
                <a:latin typeface="Carlito"/>
                <a:cs typeface="Carlito"/>
              </a:rPr>
              <a:t>Enabled!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0027" y="701040"/>
              <a:ext cx="6643116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69464" y="740663"/>
              <a:ext cx="6529070" cy="5377180"/>
            </a:xfrm>
            <a:custGeom>
              <a:avLst/>
              <a:gdLst/>
              <a:ahLst/>
              <a:cxnLst/>
              <a:rect l="l" t="t" r="r" b="b"/>
              <a:pathLst>
                <a:path w="6529070" h="5377180">
                  <a:moveTo>
                    <a:pt x="6528816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6528816" y="5376672"/>
                  </a:lnTo>
                  <a:lnTo>
                    <a:pt x="652881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530"/>
              <a:t>PYTHON</a:t>
            </a:r>
            <a:r>
              <a:rPr dirty="0" spc="-105"/>
              <a:t> </a:t>
            </a:r>
            <a:r>
              <a:rPr dirty="0" spc="-385"/>
              <a:t>API</a:t>
            </a:r>
            <a:r>
              <a:rPr dirty="0" spc="-80"/>
              <a:t> </a:t>
            </a:r>
            <a:r>
              <a:rPr dirty="0" spc="-625"/>
              <a:t>ON</a:t>
            </a:r>
            <a:r>
              <a:rPr dirty="0" spc="-85"/>
              <a:t> </a:t>
            </a:r>
            <a:r>
              <a:rPr dirty="0" spc="-535"/>
              <a:t>PC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380101" y="6120790"/>
            <a:ext cx="1827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5" b="1">
                <a:solidFill>
                  <a:srgbClr val="FFFFFF"/>
                </a:solidFill>
                <a:latin typeface="Liberation Sans Narrow"/>
                <a:cs typeface="Liberation Sans Narrow"/>
              </a:rPr>
              <a:t>8/31/23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52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2724404" y="820292"/>
            <a:ext cx="627507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adequate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project's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development.</a:t>
            </a:r>
            <a:endParaRPr sz="1600">
              <a:latin typeface="Carlito"/>
              <a:cs typeface="Carlito"/>
            </a:endParaRPr>
          </a:p>
          <a:p>
            <a:pPr lvl="1" marL="756285" marR="14224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12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GB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RAM,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512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GB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SSD,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10th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Generation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i7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CPU,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lacks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card.</a:t>
            </a:r>
            <a:endParaRPr sz="1600">
              <a:latin typeface="Carlito"/>
              <a:cs typeface="Carlito"/>
            </a:endParaRPr>
          </a:p>
          <a:p>
            <a:pPr lvl="2" marL="1213485" marR="1206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required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dependency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Python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CUDA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allowing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general</a:t>
            </a:r>
            <a:r>
              <a:rPr dirty="0" sz="16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processing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beyond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(like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mapping!)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unfortunately.</a:t>
            </a:r>
            <a:endParaRPr sz="1600">
              <a:latin typeface="Carlito"/>
              <a:cs typeface="Carlito"/>
            </a:endParaRPr>
          </a:p>
          <a:p>
            <a:pPr marL="299085" marR="1339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Luckily,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DNC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Lab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available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GPU 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encountered:</a:t>
            </a:r>
            <a:endParaRPr sz="1600">
              <a:latin typeface="Carlito"/>
              <a:cs typeface="Carlito"/>
            </a:endParaRPr>
          </a:p>
          <a:p>
            <a:pPr lvl="1" marL="756285" marR="7366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SecureDoc.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profile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Eventually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DSA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fresh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Fossa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securedoc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sign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(deprecated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OpSec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Encryption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UTA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used)</a:t>
            </a:r>
            <a:endParaRPr sz="1600">
              <a:latin typeface="Carlito"/>
              <a:cs typeface="Carlito"/>
            </a:endParaRPr>
          </a:p>
          <a:p>
            <a:pPr marL="299085" marR="2108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over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continue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ROS,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obtain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capabilities,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path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planning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algorithm's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accuracy.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59086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40"/>
              <a:t>JACKAL</a:t>
            </a:r>
            <a:r>
              <a:rPr dirty="0" spc="-90"/>
              <a:t> </a:t>
            </a:r>
            <a:r>
              <a:rPr dirty="0" spc="-590"/>
              <a:t>CONTROL</a:t>
            </a:r>
            <a:r>
              <a:rPr dirty="0" spc="-100"/>
              <a:t> </a:t>
            </a:r>
            <a:r>
              <a:rPr dirty="0" spc="-370"/>
              <a:t>SOLUTION(2)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327903" y="1088136"/>
            <a:ext cx="6777355" cy="5637530"/>
            <a:chOff x="5327903" y="1088136"/>
            <a:chExt cx="6777355" cy="56375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7903" y="1088136"/>
              <a:ext cx="6777228" cy="46878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47599" y="763650"/>
            <a:ext cx="4964430" cy="5177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RVIZ,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possibly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extend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well.</a:t>
            </a:r>
            <a:endParaRPr sz="13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DualShock4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endParaRPr sz="13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work.</a:t>
            </a:r>
            <a:endParaRPr sz="1300">
              <a:latin typeface="Carlito"/>
              <a:cs typeface="Carlito"/>
            </a:endParaRPr>
          </a:p>
          <a:p>
            <a:pPr marL="299085" marR="1085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manufactured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Sony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originally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their PlayStation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game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consoles. There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official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Ubuntu,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especially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EOL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distro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16.04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Xenial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Xerus,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currently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3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Focal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Fossa,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 support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3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box</a:t>
            </a:r>
            <a:endParaRPr sz="1300">
              <a:latin typeface="Carlito"/>
              <a:cs typeface="Carlito"/>
            </a:endParaRPr>
          </a:p>
          <a:p>
            <a:pPr marL="299085" marR="26543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16.04, it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recognizing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 DS4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through bluetooth.</a:t>
            </a:r>
            <a:endParaRPr sz="1300">
              <a:latin typeface="Carlito"/>
              <a:cs typeface="Carlito"/>
            </a:endParaRPr>
          </a:p>
          <a:p>
            <a:pPr lvl="1" marL="756285" marR="10795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enabled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GNOME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accessed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through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bluetoothctl.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capability.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gnome-bluetooth</a:t>
            </a:r>
            <a:endParaRPr sz="1300">
              <a:latin typeface="Carlito"/>
              <a:cs typeface="Carlito"/>
            </a:endParaRPr>
          </a:p>
          <a:p>
            <a:pPr marL="299085" marR="21844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unofficial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called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ds4drv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connect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DS4s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controller.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three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recognized.</a:t>
            </a:r>
            <a:endParaRPr sz="1300">
              <a:latin typeface="Carlito"/>
              <a:cs typeface="Carlito"/>
            </a:endParaRPr>
          </a:p>
          <a:p>
            <a:pPr marL="299085" marR="2730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DS4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teleop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USB,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impractical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obvious</a:t>
            </a:r>
            <a:r>
              <a:rPr dirty="0" sz="13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reasons.</a:t>
            </a:r>
            <a:endParaRPr sz="1300">
              <a:latin typeface="Carlito"/>
              <a:cs typeface="Carlito"/>
            </a:endParaRPr>
          </a:p>
          <a:p>
            <a:pPr marL="299085" marR="22161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conflicting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driver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causing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3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one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bluetooth</a:t>
            </a:r>
            <a:r>
              <a:rPr dirty="0" sz="13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3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3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3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3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3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3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rlito"/>
                <a:cs typeface="Carlito"/>
              </a:rPr>
              <a:t>teleop.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3968" y="684276"/>
              <a:ext cx="5644895" cy="54909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13404" y="723900"/>
              <a:ext cx="5530850" cy="5378450"/>
            </a:xfrm>
            <a:custGeom>
              <a:avLst/>
              <a:gdLst/>
              <a:ahLst/>
              <a:cxnLst/>
              <a:rect l="l" t="t" r="r" b="b"/>
              <a:pathLst>
                <a:path w="5530850" h="5378450">
                  <a:moveTo>
                    <a:pt x="5530596" y="0"/>
                  </a:moveTo>
                  <a:lnTo>
                    <a:pt x="0" y="0"/>
                  </a:lnTo>
                  <a:lnTo>
                    <a:pt x="0" y="5378196"/>
                  </a:lnTo>
                  <a:lnTo>
                    <a:pt x="5530596" y="5378196"/>
                  </a:lnTo>
                  <a:lnTo>
                    <a:pt x="553059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NEW</a:t>
            </a:r>
            <a:r>
              <a:rPr dirty="0" spc="-90"/>
              <a:t> </a:t>
            </a:r>
            <a:r>
              <a:rPr dirty="0" spc="-585"/>
              <a:t>DESK</a:t>
            </a:r>
            <a:r>
              <a:rPr dirty="0" spc="-85"/>
              <a:t> </a:t>
            </a:r>
            <a:r>
              <a:rPr dirty="0" spc="-550"/>
              <a:t>ENVIRONMENT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693414" y="925194"/>
            <a:ext cx="527621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302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pieces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equipment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useful.</a:t>
            </a:r>
            <a:endParaRPr sz="1600">
              <a:latin typeface="Carlito"/>
              <a:cs typeface="Carlito"/>
            </a:endParaRPr>
          </a:p>
          <a:p>
            <a:pPr lvl="1" marL="756285" marR="110489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manual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mentioned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removing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necessary.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adapter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along.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power adapter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without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Powered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combined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develop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aspect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independently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endParaRPr sz="1600">
              <a:latin typeface="Carlito"/>
              <a:cs typeface="Carlito"/>
            </a:endParaRPr>
          </a:p>
          <a:p>
            <a:pPr marL="299085" marR="28384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PC.</a:t>
            </a:r>
            <a:endParaRPr sz="1600">
              <a:latin typeface="Carlito"/>
              <a:cs typeface="Carlito"/>
            </a:endParaRPr>
          </a:p>
          <a:p>
            <a:pPr lvl="1" marL="1213485" marR="51943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teleop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bluetooth controller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URI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sourced.</a:t>
            </a:r>
            <a:endParaRPr sz="1600">
              <a:latin typeface="Carlito"/>
              <a:cs typeface="Carlito"/>
            </a:endParaRPr>
          </a:p>
          <a:p>
            <a:pPr marL="299085" marR="577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unsure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differing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affects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operation.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potentially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kinetic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82753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5" b="1">
                <a:solidFill>
                  <a:srgbClr val="FFFFFF"/>
                </a:solidFill>
                <a:latin typeface="Liberation Sans Narrow"/>
                <a:cs typeface="Liberation Sans Narrow"/>
              </a:rPr>
              <a:t>8/31/23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85"/>
              <a:t>ZED</a:t>
            </a:r>
            <a:r>
              <a:rPr dirty="0" spc="-100"/>
              <a:t> </a:t>
            </a:r>
            <a:r>
              <a:rPr dirty="0" spc="-530"/>
              <a:t>PYTHON</a:t>
            </a:r>
            <a:r>
              <a:rPr dirty="0" spc="-105"/>
              <a:t> </a:t>
            </a:r>
            <a:r>
              <a:rPr dirty="0" spc="-385"/>
              <a:t>API</a:t>
            </a:r>
            <a:r>
              <a:rPr dirty="0" spc="-80"/>
              <a:t> </a:t>
            </a:r>
            <a:r>
              <a:rPr dirty="0" spc="-625"/>
              <a:t>ON</a:t>
            </a:r>
            <a:r>
              <a:rPr dirty="0" spc="-85"/>
              <a:t> </a:t>
            </a:r>
            <a:r>
              <a:rPr dirty="0" spc="-555"/>
              <a:t>JACKAL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3967" y="798703"/>
            <a:ext cx="11756390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straightforward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PC.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mainly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stemmed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16.04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compatible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older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versions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API.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source.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However,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encountered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issues: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OpenCV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version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2.7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Kinetic.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extra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3.8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800">
              <a:latin typeface="Carlito"/>
              <a:cs typeface="Carlito"/>
            </a:endParaRPr>
          </a:p>
          <a:p>
            <a:pPr lvl="1" marL="756285" marR="3905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Attributes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classes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despite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import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libraries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source installation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docs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syntax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name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docs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generated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proper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installation.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pulling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zed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well?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research.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necessary.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steam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client,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updates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slow.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itself.</a:t>
            </a:r>
            <a:endParaRPr sz="1800">
              <a:latin typeface="Carlito"/>
              <a:cs typeface="Carlito"/>
            </a:endParaRPr>
          </a:p>
          <a:p>
            <a:pPr marL="299085" marR="54737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16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deprecated.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Documentation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attributes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version.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stereolabs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GitHub.</a:t>
            </a:r>
            <a:endParaRPr sz="18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accurately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script.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modify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API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noticed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tapers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~702mm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away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explain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receiving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tests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OpenCV's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disparity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map.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529584" y="701040"/>
            <a:ext cx="5212080" cy="5495925"/>
            <a:chOff x="3529584" y="701040"/>
            <a:chExt cx="5212080" cy="54959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84" y="701040"/>
              <a:ext cx="5212079" cy="54955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89020" y="740664"/>
              <a:ext cx="5097780" cy="5382895"/>
            </a:xfrm>
            <a:custGeom>
              <a:avLst/>
              <a:gdLst/>
              <a:ahLst/>
              <a:cxnLst/>
              <a:rect l="l" t="t" r="r" b="b"/>
              <a:pathLst>
                <a:path w="5097780" h="5382895">
                  <a:moveTo>
                    <a:pt x="5097780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5097780" y="5382767"/>
                  </a:lnTo>
                  <a:lnTo>
                    <a:pt x="509778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210"/>
              <a:t>WI-</a:t>
            </a:r>
            <a:r>
              <a:rPr dirty="0" spc="-325"/>
              <a:t>FI</a:t>
            </a:r>
            <a:r>
              <a:rPr dirty="0" spc="-85"/>
              <a:t> </a:t>
            </a:r>
            <a:r>
              <a:rPr dirty="0" spc="-475"/>
              <a:t>CONNECTIVITY</a:t>
            </a:r>
            <a:r>
              <a:rPr dirty="0" spc="-65"/>
              <a:t> </a:t>
            </a:r>
            <a:r>
              <a:rPr dirty="0" spc="-425"/>
              <a:t>ISSUES</a:t>
            </a:r>
            <a:r>
              <a:rPr dirty="0" spc="-85"/>
              <a:t> </a:t>
            </a:r>
            <a:r>
              <a:rPr dirty="0" spc="155"/>
              <a:t>-</a:t>
            </a:r>
            <a:r>
              <a:rPr dirty="0" spc="-90"/>
              <a:t> </a:t>
            </a:r>
            <a:r>
              <a:rPr dirty="0" spc="-525"/>
              <a:t>SOLUTION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380101" y="6120790"/>
            <a:ext cx="1968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666871" y="817245"/>
            <a:ext cx="4932680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been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800">
              <a:latin typeface="Carlito"/>
              <a:cs typeface="Carlito"/>
            </a:endParaRPr>
          </a:p>
          <a:p>
            <a:pPr algn="just" marL="299085" marR="4826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NetworkManager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interfering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Wicd.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removing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network-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manager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wicd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alone.</a:t>
            </a:r>
            <a:endParaRPr sz="1800">
              <a:latin typeface="Carlito"/>
              <a:cs typeface="Carlito"/>
            </a:endParaRPr>
          </a:p>
          <a:p>
            <a:pPr algn="just"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help.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same.</a:t>
            </a:r>
            <a:endParaRPr sz="1800">
              <a:latin typeface="Carlito"/>
              <a:cs typeface="Carlito"/>
            </a:endParaRPr>
          </a:p>
          <a:p>
            <a:pPr algn="just"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culprit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connectivity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endParaRPr sz="1800">
              <a:latin typeface="Trebuchet MS"/>
              <a:cs typeface="Trebuchet MS"/>
            </a:endParaRPr>
          </a:p>
          <a:p>
            <a:pPr algn="just"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Microhard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radio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VLAN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endParaRPr sz="1800">
              <a:latin typeface="Carlito"/>
              <a:cs typeface="Carlito"/>
            </a:endParaRPr>
          </a:p>
          <a:p>
            <a:pPr algn="just" marL="756285">
              <a:lnSpc>
                <a:spcPct val="100000"/>
              </a:lnSpc>
            </a:pP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“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DNC_Lab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1800">
              <a:latin typeface="Trebuchet MS"/>
              <a:cs typeface="Trebuchet MS"/>
            </a:endParaRPr>
          </a:p>
          <a:p>
            <a:pPr lvl="2" marL="12134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1213485" algn="l"/>
                <a:tab pos="126555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inadvertently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months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troubleshooting.</a:t>
            </a:r>
            <a:endParaRPr sz="1800">
              <a:latin typeface="Carlito"/>
              <a:cs typeface="Carlito"/>
            </a:endParaRPr>
          </a:p>
          <a:p>
            <a:pPr lvl="2" marL="1213485" marR="14097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Deleting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allowed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“real”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DNC_Lab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Wi-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enable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connectivity.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connect!</a:t>
            </a:r>
            <a:endParaRPr sz="1800">
              <a:latin typeface="Carlito"/>
              <a:cs typeface="Carlito"/>
            </a:endParaRPr>
          </a:p>
          <a:p>
            <a:pPr lvl="2" marL="1213485" marR="177800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SSH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functional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source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well.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teleop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module.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4099" y="701040"/>
              <a:ext cx="7522464" cy="549554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383536" y="740663"/>
              <a:ext cx="7408545" cy="5382895"/>
            </a:xfrm>
            <a:custGeom>
              <a:avLst/>
              <a:gdLst/>
              <a:ahLst/>
              <a:cxnLst/>
              <a:rect l="l" t="t" r="r" b="b"/>
              <a:pathLst>
                <a:path w="7408545" h="5382895">
                  <a:moveTo>
                    <a:pt x="7408163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7408163" y="5382767"/>
                  </a:lnTo>
                  <a:lnTo>
                    <a:pt x="7408163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459"/>
              <a:t>INSTALLING</a:t>
            </a:r>
            <a:r>
              <a:rPr dirty="0" spc="-85"/>
              <a:t> </a:t>
            </a:r>
            <a:r>
              <a:rPr dirty="0" spc="-540"/>
              <a:t>UBUNTU</a:t>
            </a:r>
            <a:r>
              <a:rPr dirty="0" spc="-90"/>
              <a:t> </a:t>
            </a:r>
            <a:r>
              <a:rPr dirty="0" spc="-30"/>
              <a:t>20.04</a:t>
            </a:r>
            <a:r>
              <a:rPr dirty="0" spc="-180"/>
              <a:t> </a:t>
            </a:r>
            <a:r>
              <a:rPr dirty="0" spc="-625"/>
              <a:t>ON</a:t>
            </a:r>
            <a:r>
              <a:rPr dirty="0" spc="-95"/>
              <a:t> </a:t>
            </a:r>
            <a:r>
              <a:rPr dirty="0" spc="-555"/>
              <a:t>JACKAL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461386" y="901699"/>
            <a:ext cx="725360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0256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encountered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16.04,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distro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version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version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Noetic.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Luckily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thorough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tutorial</a:t>
            </a:r>
            <a:endParaRPr sz="1600">
              <a:latin typeface="Carlito"/>
              <a:cs typeface="Carlito"/>
            </a:endParaRPr>
          </a:p>
          <a:p>
            <a:pPr marL="299085" marR="77343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here: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https://www.clearpathrobotics.com/assets/guides/kinetic/kinetic-</a:t>
            </a:r>
            <a:r>
              <a:rPr dirty="0" u="sng" sz="16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to-</a:t>
            </a:r>
            <a:r>
              <a:rPr dirty="0" u="none" sz="1600" spc="-25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melodic/index.html</a:t>
            </a:r>
            <a:endParaRPr sz="1600">
              <a:latin typeface="Carlito"/>
              <a:cs typeface="Carlito"/>
            </a:endParaRPr>
          </a:p>
          <a:p>
            <a:pPr marL="299085" marR="20764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configurations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currently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transition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20.04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Noetic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far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custom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custom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Finally,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restore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backup's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installations.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deprecated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Focal/Noetic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equivalents.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restore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 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manually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reinstall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programs.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except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hardware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happening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brought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"overwrites"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IMU's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it,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displayed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earlier.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utari10-jackal</a:t>
            </a:r>
            <a:endParaRPr sz="1600">
              <a:latin typeface="Carlito"/>
              <a:cs typeface="Carlito"/>
            </a:endParaRPr>
          </a:p>
          <a:p>
            <a:pPr marL="756285" marR="14732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.urdf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50"/>
              <a:t>ROBOT_UPSTART</a:t>
            </a:r>
            <a:r>
              <a:rPr dirty="0" spc="-120"/>
              <a:t> </a:t>
            </a:r>
            <a:r>
              <a:rPr dirty="0" spc="-550"/>
              <a:t>AND</a:t>
            </a:r>
            <a:r>
              <a:rPr dirty="0" spc="-70"/>
              <a:t> </a:t>
            </a:r>
            <a:r>
              <a:rPr dirty="0" spc="-555"/>
              <a:t>UDEV</a:t>
            </a:r>
            <a:r>
              <a:rPr dirty="0" spc="-90"/>
              <a:t> </a:t>
            </a:r>
            <a:r>
              <a:rPr dirty="0" spc="-590"/>
              <a:t>RULES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3967" y="801750"/>
            <a:ext cx="1178941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installation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intended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 clearpath,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robot_upstart</a:t>
            </a:r>
            <a:r>
              <a:rPr dirty="0" sz="16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myself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endParaRPr sz="16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package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service 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service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Received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starting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utari10_jackal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extension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urdf</a:t>
            </a:r>
            <a:r>
              <a:rPr dirty="0" sz="1600" spc="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issues.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Looked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both.</a:t>
            </a:r>
            <a:endParaRPr sz="1600">
              <a:latin typeface="Carlito"/>
              <a:cs typeface="Carlito"/>
            </a:endParaRPr>
          </a:p>
          <a:p>
            <a:pPr lvl="2" marL="1213485" marR="17462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therefore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joint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joint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base.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40">
                <a:solidFill>
                  <a:srgbClr val="FFFFFF"/>
                </a:solidFill>
                <a:latin typeface="Trebuchet MS"/>
                <a:cs typeface="Trebuchet MS"/>
              </a:rPr>
              <a:t>TF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odels</a:t>
            </a:r>
            <a:endParaRPr sz="16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together.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linked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file,</a:t>
            </a:r>
            <a:r>
              <a:rPr dirty="0" sz="1600" spc="2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drivers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load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together,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reflect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new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Turns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can’t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predefined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dirty="0" sz="16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6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supplied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creators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assume that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individual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robots</a:t>
            </a:r>
            <a:r>
              <a:rPr dirty="0" sz="16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standalone,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loads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“robot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description”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topic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overrides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endParaRPr sz="1600">
              <a:latin typeface="Trebuchet MS"/>
              <a:cs typeface="Trebuchet MS"/>
            </a:endParaRPr>
          </a:p>
          <a:p>
            <a:pPr lvl="1" marL="756285" marR="4445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Assistant</a:t>
            </a:r>
            <a:r>
              <a:rPr dirty="0" sz="1600" spc="2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proper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config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 moveit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file.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moveit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 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joint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jackal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differential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wheel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system.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moveit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 arm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 needs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load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arm’s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controllers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Trebuchet MS"/>
                <a:cs typeface="Trebuchet MS"/>
              </a:rPr>
              <a:t>jackal’s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model.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376"/>
              <a:ext cx="11643360" cy="54361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62000"/>
              <a:ext cx="11588750" cy="5323840"/>
            </a:xfrm>
            <a:custGeom>
              <a:avLst/>
              <a:gdLst/>
              <a:ahLst/>
              <a:cxnLst/>
              <a:rect l="l" t="t" r="r" b="b"/>
              <a:pathLst>
                <a:path w="11588750" h="5323840">
                  <a:moveTo>
                    <a:pt x="11588496" y="0"/>
                  </a:moveTo>
                  <a:lnTo>
                    <a:pt x="0" y="0"/>
                  </a:lnTo>
                  <a:lnTo>
                    <a:pt x="0" y="5323332"/>
                  </a:lnTo>
                  <a:lnTo>
                    <a:pt x="11588496" y="5323332"/>
                  </a:lnTo>
                  <a:lnTo>
                    <a:pt x="1158849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4800" spc="-425"/>
              <a:t>JOINT</a:t>
            </a:r>
            <a:r>
              <a:rPr dirty="0" sz="4800" spc="-90"/>
              <a:t> </a:t>
            </a:r>
            <a:r>
              <a:rPr dirty="0" sz="4800" spc="-555"/>
              <a:t>ACTION</a:t>
            </a:r>
            <a:r>
              <a:rPr dirty="0" sz="4800" spc="-90"/>
              <a:t> </a:t>
            </a:r>
            <a:r>
              <a:rPr dirty="0" sz="4800" spc="-525"/>
              <a:t>CLIENT</a:t>
            </a:r>
            <a:r>
              <a:rPr dirty="0" sz="4800" spc="-90"/>
              <a:t> </a:t>
            </a:r>
            <a:r>
              <a:rPr dirty="0" sz="4800" spc="-670"/>
              <a:t>MOVEMENT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4309871" y="757427"/>
            <a:ext cx="7882255" cy="5968365"/>
            <a:chOff x="4309871" y="757427"/>
            <a:chExt cx="7882255" cy="596836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871" y="757427"/>
              <a:ext cx="7882128" cy="537514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75361" y="786764"/>
            <a:ext cx="3947160" cy="5361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Next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connect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Char char="•"/>
              <a:tabLst>
                <a:tab pos="557530" algn="l"/>
              </a:tabLst>
            </a:pP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USB2.0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type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endParaRPr sz="1400">
              <a:latin typeface="Trebuchet MS"/>
              <a:cs typeface="Trebuchet MS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Downloaded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kinova_ros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1400">
              <a:latin typeface="Trebuchet MS"/>
              <a:cs typeface="Trebuchet MS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Built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jaco_ws</a:t>
            </a:r>
            <a:endParaRPr sz="1400">
              <a:latin typeface="Carlito"/>
              <a:cs typeface="Carlito"/>
            </a:endParaRPr>
          </a:p>
          <a:p>
            <a:pPr lvl="1" marL="558165" indent="-100330">
              <a:lnSpc>
                <a:spcPct val="100000"/>
              </a:lnSpc>
              <a:buSzPct val="92857"/>
              <a:buFont typeface="Trebuchet MS"/>
              <a:buChar char="•"/>
              <a:tabLst>
                <a:tab pos="5581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Github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readme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tried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Jaco</a:t>
            </a:r>
            <a:endParaRPr sz="1400">
              <a:latin typeface="Trebuchet MS"/>
              <a:cs typeface="Trebuchet MS"/>
            </a:endParaRPr>
          </a:p>
          <a:p>
            <a:pPr marL="1003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sprang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it: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file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kinova_robot.launch</a:t>
            </a:r>
            <a:endParaRPr sz="1400">
              <a:latin typeface="Carlito"/>
              <a:cs typeface="Carlito"/>
            </a:endParaRPr>
          </a:p>
          <a:p>
            <a:pPr lvl="2" marL="9271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xacro.py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deprecated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noetic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instances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being</a:t>
            </a:r>
            <a:r>
              <a:rPr dirty="0" sz="14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called.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"xacro"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xacro</a:t>
            </a:r>
            <a:endParaRPr sz="1400">
              <a:latin typeface="Carlito"/>
              <a:cs typeface="Carlito"/>
            </a:endParaRPr>
          </a:p>
          <a:p>
            <a:pPr algn="just" lvl="1" marL="469900" marR="32384" indent="-12065">
              <a:lnSpc>
                <a:spcPct val="100000"/>
              </a:lnSpc>
              <a:spcBef>
                <a:spcPts val="5"/>
              </a:spcBef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written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python2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syntax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usable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installation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example,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algn="just"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"joints_action_client.py"</a:t>
            </a:r>
            <a:r>
              <a:rPr dirty="0" sz="14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script</a:t>
            </a:r>
            <a:endParaRPr sz="1400">
              <a:latin typeface="Trebuchet MS"/>
              <a:cs typeface="Trebuchet MS"/>
            </a:endParaRPr>
          </a:p>
          <a:p>
            <a:pPr algn="just"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differently</a:t>
            </a:r>
            <a:endParaRPr sz="1400">
              <a:latin typeface="Carlito"/>
              <a:cs typeface="Carlito"/>
            </a:endParaRPr>
          </a:p>
          <a:p>
            <a:pPr algn="just" marL="4699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turtlebot_arm</a:t>
            </a:r>
            <a:endParaRPr sz="1400">
              <a:latin typeface="Carlito"/>
              <a:cs typeface="Carlito"/>
            </a:endParaRPr>
          </a:p>
          <a:p>
            <a:pPr lvl="2" marL="10147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angle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endParaRPr sz="1400">
              <a:latin typeface="Carlito"/>
              <a:cs typeface="Carlito"/>
            </a:endParaRPr>
          </a:p>
          <a:p>
            <a:pPr marL="927100" marR="8255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position measured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degrees</a:t>
            </a:r>
            <a:endParaRPr sz="1400">
              <a:latin typeface="Trebuchet MS"/>
              <a:cs typeface="Trebuchet MS"/>
            </a:endParaRPr>
          </a:p>
          <a:p>
            <a:pPr lvl="3" marL="1384300" marR="21018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4719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Ex.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10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deg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2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10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deg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deg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5805" y="6094534"/>
            <a:ext cx="19399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103962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392670" algn="l"/>
              </a:tabLst>
            </a:pPr>
            <a:r>
              <a:rPr dirty="0" spc="-540"/>
              <a:t>REVAMPING</a:t>
            </a:r>
            <a:r>
              <a:rPr dirty="0" spc="-100"/>
              <a:t> </a:t>
            </a:r>
            <a:r>
              <a:rPr dirty="0" spc="-630"/>
              <a:t>ROBOT</a:t>
            </a:r>
            <a:r>
              <a:rPr dirty="0" spc="-85"/>
              <a:t> </a:t>
            </a:r>
            <a:r>
              <a:rPr dirty="0" spc="-515"/>
              <a:t>PERSONALITY</a:t>
            </a:r>
            <a:r>
              <a:rPr dirty="0" spc="-110"/>
              <a:t> </a:t>
            </a:r>
            <a:r>
              <a:rPr dirty="0" spc="-575"/>
              <a:t>AND</a:t>
            </a:r>
            <a:r>
              <a:rPr dirty="0"/>
              <a:t>	</a:t>
            </a:r>
            <a:r>
              <a:rPr dirty="0" spc="-495"/>
              <a:t>RHINO</a:t>
            </a:r>
            <a:r>
              <a:rPr dirty="0" spc="-85"/>
              <a:t> </a:t>
            </a:r>
            <a:r>
              <a:rPr dirty="0" spc="-585"/>
              <a:t>CONTEXT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90701" y="811148"/>
            <a:ext cx="1003427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sound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similar,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name: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J.A.C.K.S.O.N.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 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Assisted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voice-Controlled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kinematic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 -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Neural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Networks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relegate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"wheels"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"arm"</a:t>
            </a:r>
            <a:endParaRPr sz="1600">
              <a:latin typeface="Carlito"/>
              <a:cs typeface="Carlito"/>
            </a:endParaRPr>
          </a:p>
          <a:p>
            <a:pPr marL="299085" marR="139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distinct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misidentified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analyzing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user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Rewrote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Context: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angle.</a:t>
            </a:r>
            <a:endParaRPr sz="1600">
              <a:latin typeface="Carlito"/>
              <a:cs typeface="Carlito"/>
            </a:endParaRPr>
          </a:p>
          <a:p>
            <a:pPr lvl="1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centimeter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degree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angle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direction.</a:t>
            </a:r>
            <a:endParaRPr sz="1600">
              <a:latin typeface="Carlito"/>
              <a:cs typeface="Carlito"/>
            </a:endParaRPr>
          </a:p>
          <a:p>
            <a:pPr lvl="1" marL="1213485" marR="46164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Acceptable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down,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right,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forward,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forward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600">
              <a:latin typeface="Carlito"/>
              <a:cs typeface="Carlito"/>
            </a:endParaRPr>
          </a:p>
          <a:p>
            <a:pPr lvl="1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Turning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close.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finding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bottle.</a:t>
            </a:r>
            <a:endParaRPr sz="1600">
              <a:latin typeface="Carlito"/>
              <a:cs typeface="Carlito"/>
            </a:endParaRPr>
          </a:p>
          <a:p>
            <a:pPr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general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information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Jackson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benefit,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info,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info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info.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4244" y="701040"/>
              <a:ext cx="6845808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73679" y="740663"/>
              <a:ext cx="6731634" cy="5377180"/>
            </a:xfrm>
            <a:custGeom>
              <a:avLst/>
              <a:gdLst/>
              <a:ahLst/>
              <a:cxnLst/>
              <a:rect l="l" t="t" r="r" b="b"/>
              <a:pathLst>
                <a:path w="6731634" h="5377180">
                  <a:moveTo>
                    <a:pt x="6731508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6731508" y="5376672"/>
                  </a:lnTo>
                  <a:lnTo>
                    <a:pt x="673150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15"/>
              <a:t>IMPLEMENTING</a:t>
            </a:r>
            <a:r>
              <a:rPr dirty="0" spc="-75"/>
              <a:t> </a:t>
            </a:r>
            <a:r>
              <a:rPr dirty="0" spc="-585"/>
              <a:t>ZED</a:t>
            </a:r>
            <a:r>
              <a:rPr dirty="0" spc="-90"/>
              <a:t> </a:t>
            </a:r>
            <a:r>
              <a:rPr dirty="0" spc="-530"/>
              <a:t>PYTHON</a:t>
            </a:r>
            <a:r>
              <a:rPr dirty="0" spc="-85"/>
              <a:t> </a:t>
            </a:r>
            <a:r>
              <a:rPr dirty="0" spc="-385"/>
              <a:t>API</a:t>
            </a:r>
            <a:r>
              <a:rPr dirty="0" spc="-85"/>
              <a:t> </a:t>
            </a:r>
            <a:r>
              <a:rPr dirty="0" spc="-459"/>
              <a:t>INTO</a:t>
            </a:r>
            <a:r>
              <a:rPr dirty="0" spc="-75"/>
              <a:t> </a:t>
            </a:r>
            <a:r>
              <a:rPr dirty="0" spc="-350"/>
              <a:t>INITIAL</a:t>
            </a:r>
            <a:r>
              <a:rPr dirty="0" spc="-70"/>
              <a:t> </a:t>
            </a:r>
            <a:r>
              <a:rPr dirty="0" spc="-434"/>
              <a:t>SCRIPT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044698" y="852931"/>
            <a:ext cx="631063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2032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camera's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calculation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inaccurate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sometimes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gather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 depth.</a:t>
            </a:r>
            <a:endParaRPr sz="1600">
              <a:latin typeface="Carlito"/>
              <a:cs typeface="Carlito"/>
            </a:endParaRPr>
          </a:p>
          <a:p>
            <a:pPr marL="299085" marR="1473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visualizing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discover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facts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about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sensing:</a:t>
            </a:r>
            <a:endParaRPr sz="1600">
              <a:latin typeface="Carlito"/>
              <a:cs typeface="Carlito"/>
            </a:endParaRPr>
          </a:p>
          <a:p>
            <a:pPr lvl="1" marL="812800" marR="74295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indeed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drawn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center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box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design.</a:t>
            </a:r>
            <a:endParaRPr sz="1600">
              <a:latin typeface="Carlito"/>
              <a:cs typeface="Carlito"/>
            </a:endParaRPr>
          </a:p>
          <a:p>
            <a:pPr lvl="1" marL="812800" marR="5080" indent="-342900">
              <a:lnSpc>
                <a:spcPct val="100000"/>
              </a:lnSpc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bottle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visualizing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RViz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demonstrates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detected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edge.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opaque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transparent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therefore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initial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disparity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conflates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background.</a:t>
            </a:r>
            <a:endParaRPr sz="1600">
              <a:latin typeface="Carlito"/>
              <a:cs typeface="Carlito"/>
            </a:endParaRPr>
          </a:p>
          <a:p>
            <a:pPr lvl="1" marL="812800" marR="45656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dot's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coordinates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actually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behind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bottle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reached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Stereolabs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assistance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sensing.</a:t>
            </a:r>
            <a:endParaRPr sz="1600">
              <a:latin typeface="Carlito"/>
              <a:cs typeface="Carlito"/>
            </a:endParaRPr>
          </a:p>
          <a:p>
            <a:pPr marL="12700" marR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suggested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background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scene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rectangular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uniform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struggles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surfaces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and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performs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uneven,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“natural”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terrain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bad fit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supposed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assistant.</a:t>
            </a:r>
            <a:r>
              <a:rPr dirty="0" sz="1600" spc="2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sense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was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primarily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manufactured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outdoor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expeditions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rough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terrain.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195" y="701040"/>
              <a:ext cx="8240268" cy="549554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08632" y="740663"/>
              <a:ext cx="8126095" cy="5382895"/>
            </a:xfrm>
            <a:custGeom>
              <a:avLst/>
              <a:gdLst/>
              <a:ahLst/>
              <a:cxnLst/>
              <a:rect l="l" t="t" r="r" b="b"/>
              <a:pathLst>
                <a:path w="8126095" h="5382895">
                  <a:moveTo>
                    <a:pt x="8125968" y="0"/>
                  </a:moveTo>
                  <a:lnTo>
                    <a:pt x="0" y="0"/>
                  </a:lnTo>
                  <a:lnTo>
                    <a:pt x="0" y="5382767"/>
                  </a:lnTo>
                  <a:lnTo>
                    <a:pt x="8125968" y="5382767"/>
                  </a:lnTo>
                  <a:lnTo>
                    <a:pt x="812596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435" y="46431"/>
            <a:ext cx="85763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20"/>
              <a:t>FIXING</a:t>
            </a:r>
            <a:r>
              <a:rPr dirty="0" spc="-65"/>
              <a:t> </a:t>
            </a:r>
            <a:r>
              <a:rPr dirty="0" spc="-585"/>
              <a:t>ZED</a:t>
            </a:r>
            <a:r>
              <a:rPr dirty="0" spc="-85"/>
              <a:t> </a:t>
            </a:r>
            <a:r>
              <a:rPr dirty="0" spc="-530"/>
              <a:t>PYTHON</a:t>
            </a:r>
            <a:r>
              <a:rPr dirty="0" spc="-110"/>
              <a:t> </a:t>
            </a:r>
            <a:r>
              <a:rPr dirty="0" spc="-385"/>
              <a:t>API</a:t>
            </a:r>
            <a:r>
              <a:rPr dirty="0" spc="-75"/>
              <a:t> </a:t>
            </a:r>
            <a:r>
              <a:rPr dirty="0" spc="-470"/>
              <a:t>&amp;</a:t>
            </a:r>
            <a:r>
              <a:rPr dirty="0" spc="-80"/>
              <a:t> </a:t>
            </a:r>
            <a:r>
              <a:rPr dirty="0" spc="-520"/>
              <a:t>OBJECT</a:t>
            </a:r>
            <a:r>
              <a:rPr dirty="0" spc="-80"/>
              <a:t> </a:t>
            </a:r>
            <a:r>
              <a:rPr dirty="0" spc="-540"/>
              <a:t>DETECTION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117851" y="764286"/>
            <a:ext cx="7868284" cy="5390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marked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Detection:</a:t>
            </a:r>
            <a:endParaRPr sz="1600">
              <a:latin typeface="Carlito"/>
              <a:cs typeface="Carlito"/>
            </a:endParaRPr>
          </a:p>
          <a:p>
            <a:pPr lvl="1" marL="756285" marR="2476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ULTRA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reduces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memory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"gaps"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readings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lower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resolution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mapping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purposes,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preferable.</a:t>
            </a:r>
            <a:endParaRPr sz="1600">
              <a:latin typeface="Carlito"/>
              <a:cs typeface="Carlito"/>
            </a:endParaRPr>
          </a:p>
          <a:p>
            <a:pPr lvl="1" marL="756285" marR="8001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intervals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increased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gaps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cloud. Accuracy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scene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elements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impact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readings,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including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limited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Large,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flat,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geometric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shapes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Light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sources 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reflections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Transparent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translucent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endParaRPr sz="1600">
              <a:latin typeface="Carlito"/>
              <a:cs typeface="Carlito"/>
            </a:endParaRPr>
          </a:p>
          <a:p>
            <a:pPr lvl="1" marL="756285" marR="3302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result,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indoors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areas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algorithm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unable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calculate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Increasing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interval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lower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irregularities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accepted,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depth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map.</a:t>
            </a:r>
            <a:endParaRPr sz="1600">
              <a:latin typeface="Carlito"/>
              <a:cs typeface="Carlito"/>
            </a:endParaRPr>
          </a:p>
          <a:p>
            <a:pPr marL="299085" marR="1098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performance,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continuous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called,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reducing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memory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usage</a:t>
            </a:r>
            <a:r>
              <a:rPr dirty="0" sz="16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leads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accuracy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object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overall.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NEW</a:t>
            </a:r>
            <a:r>
              <a:rPr dirty="0" spc="-85"/>
              <a:t> </a:t>
            </a:r>
            <a:r>
              <a:rPr dirty="0" spc="-610"/>
              <a:t>PROGRAM</a:t>
            </a:r>
            <a:r>
              <a:rPr dirty="0" spc="-85"/>
              <a:t> </a:t>
            </a:r>
            <a:r>
              <a:rPr dirty="0" spc="-560"/>
              <a:t>STRUCTURE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73709" y="801750"/>
            <a:ext cx="1074039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3401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growing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complexity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program,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opted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located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modules.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structure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itself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impact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readability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follows: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zedcam.py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00C4BA"/>
                </a:solidFill>
                <a:latin typeface="Carlito"/>
                <a:cs typeface="Carlito"/>
              </a:rPr>
              <a:t>ZedCam</a:t>
            </a:r>
            <a:r>
              <a:rPr dirty="0" sz="1600" spc="-3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loop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yolodetect.py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 b="1">
                <a:solidFill>
                  <a:srgbClr val="00C4BA"/>
                </a:solidFill>
                <a:latin typeface="Carlito"/>
                <a:cs typeface="Carlito"/>
              </a:rPr>
              <a:t>Yolo_Obj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YOLOv5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zedcam.py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uses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robotmove.py</a:t>
            </a:r>
            <a:endParaRPr sz="16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RobotMove</a:t>
            </a:r>
            <a:r>
              <a:rPr dirty="0" sz="1600" spc="-35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moveit_commander</a:t>
            </a:r>
            <a:r>
              <a:rPr dirty="0" sz="1600" spc="1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 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methods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specifying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sending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picovoicer.py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PicoVoicer</a:t>
            </a:r>
            <a:r>
              <a:rPr dirty="0" sz="1600" spc="-4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performing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RobotMove</a:t>
            </a:r>
            <a:r>
              <a:rPr dirty="0" sz="1600" spc="-3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depending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recognized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voiceline.py</a:t>
            </a:r>
            <a:endParaRPr sz="1600">
              <a:latin typeface="Carlito"/>
              <a:cs typeface="Carlito"/>
            </a:endParaRPr>
          </a:p>
          <a:p>
            <a:pPr lvl="2" marL="1213485" marR="12382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VoiceLine</a:t>
            </a:r>
            <a:r>
              <a:rPr dirty="0" sz="1600" spc="-50" b="1">
                <a:solidFill>
                  <a:srgbClr val="00C4BA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contains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playing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ros_voicer.py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picovoicer.py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played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ros_voicer.py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together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Runs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PicoVoicer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.audio_processing()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00C4BA"/>
                </a:solidFill>
                <a:latin typeface="Carlito"/>
                <a:cs typeface="Carlito"/>
              </a:rPr>
              <a:t>ZedCam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.camloop()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threads,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starts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that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 commands.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701040"/>
              <a:ext cx="8988552" cy="53126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63267" y="740663"/>
              <a:ext cx="8874760" cy="5200015"/>
            </a:xfrm>
            <a:custGeom>
              <a:avLst/>
              <a:gdLst/>
              <a:ahLst/>
              <a:cxnLst/>
              <a:rect l="l" t="t" r="r" b="b"/>
              <a:pathLst>
                <a:path w="8874760" h="5200015">
                  <a:moveTo>
                    <a:pt x="8874252" y="0"/>
                  </a:moveTo>
                  <a:lnTo>
                    <a:pt x="0" y="0"/>
                  </a:lnTo>
                  <a:lnTo>
                    <a:pt x="0" y="5199888"/>
                  </a:lnTo>
                  <a:lnTo>
                    <a:pt x="8874252" y="5199888"/>
                  </a:lnTo>
                  <a:lnTo>
                    <a:pt x="887425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420"/>
              <a:t>FIXING</a:t>
            </a:r>
            <a:r>
              <a:rPr dirty="0" spc="-65"/>
              <a:t> </a:t>
            </a:r>
            <a:r>
              <a:rPr dirty="0" spc="-565"/>
              <a:t>LAUNCH</a:t>
            </a:r>
            <a:r>
              <a:rPr dirty="0" spc="-80"/>
              <a:t> </a:t>
            </a:r>
            <a:r>
              <a:rPr dirty="0" spc="-475"/>
              <a:t>FILES</a:t>
            </a:r>
            <a:r>
              <a:rPr dirty="0" spc="-70"/>
              <a:t> </a:t>
            </a:r>
            <a:r>
              <a:rPr dirty="0" spc="-610"/>
              <a:t>FOR</a:t>
            </a:r>
            <a:r>
              <a:rPr dirty="0" spc="-90"/>
              <a:t> </a:t>
            </a:r>
            <a:r>
              <a:rPr dirty="0" spc="-395"/>
              <a:t>UTARI10-</a:t>
            </a:r>
            <a:r>
              <a:rPr dirty="0" spc="-555"/>
              <a:t>JACKAL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844420" y="801750"/>
            <a:ext cx="860044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4290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problems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namespaces</a:t>
            </a:r>
            <a:endParaRPr sz="1600">
              <a:latin typeface="Carlito"/>
              <a:cs typeface="Carlito"/>
            </a:endParaRPr>
          </a:p>
          <a:p>
            <a:pPr lvl="1" marL="756285" marR="23812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node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receive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robot's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joints,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/joint_states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(usually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arm's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completely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altogether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namespace)</a:t>
            </a:r>
            <a:endParaRPr sz="1600">
              <a:latin typeface="Carlito"/>
              <a:cs typeface="Carlito"/>
            </a:endParaRPr>
          </a:p>
          <a:p>
            <a:pPr lvl="1" marL="756285" marR="36576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them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from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creating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endParaRPr sz="16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done,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started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file,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instantiated</a:t>
            </a:r>
            <a:r>
              <a:rPr dirty="0" sz="16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single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robot_state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combined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publishes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all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routes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6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/joint_states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move_group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needed.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configured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rviz 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show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pieces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interested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showing:</a:t>
            </a:r>
            <a:endParaRPr sz="1600">
              <a:latin typeface="Carlito"/>
              <a:cs typeface="Carlito"/>
            </a:endParaRPr>
          </a:p>
          <a:p>
            <a:pPr lvl="2" marL="1213485" marR="2032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MotionPlanner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display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visible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gripper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interactive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marker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present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odometer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/odom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receive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robot's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orientation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space</a:t>
            </a:r>
            <a:endParaRPr sz="1600">
              <a:latin typeface="Carlito"/>
              <a:cs typeface="Carlito"/>
            </a:endParaRPr>
          </a:p>
          <a:p>
            <a:pPr lvl="2" marL="1213485" marR="20256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 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avoiding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collisions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body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including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mounts.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7523" y="772668"/>
              <a:ext cx="793242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346960" y="812291"/>
              <a:ext cx="7818120" cy="5377180"/>
            </a:xfrm>
            <a:custGeom>
              <a:avLst/>
              <a:gdLst/>
              <a:ahLst/>
              <a:cxnLst/>
              <a:rect l="l" t="t" r="r" b="b"/>
              <a:pathLst>
                <a:path w="7818120" h="5377180">
                  <a:moveTo>
                    <a:pt x="781812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7818120" y="5376672"/>
                  </a:lnTo>
                  <a:lnTo>
                    <a:pt x="78181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75"/>
              <a:t>DEBUGGING</a:t>
            </a:r>
            <a:r>
              <a:rPr dirty="0" spc="-95"/>
              <a:t> </a:t>
            </a:r>
            <a:r>
              <a:rPr dirty="0" spc="-434"/>
              <a:t>SCRIPT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492501" y="873379"/>
            <a:ext cx="757237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course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fix.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robotmove.py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messages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smooth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endParaRPr sz="1600">
              <a:latin typeface="Carlito"/>
              <a:cs typeface="Carlito"/>
            </a:endParaRPr>
          </a:p>
          <a:p>
            <a:pPr lvl="2" marL="1213485" marR="6731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Removed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moveit_commander</a:t>
            </a:r>
            <a:r>
              <a:rPr dirty="0" sz="16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objects,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built-in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IK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due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it's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built-in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constraints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ability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singularities</a:t>
            </a:r>
            <a:endParaRPr sz="1600">
              <a:latin typeface="Carlito"/>
              <a:cs typeface="Carlito"/>
            </a:endParaRPr>
          </a:p>
          <a:p>
            <a:pPr lvl="2" marL="1213485" marR="531495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'duration'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additional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argument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twist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message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publisher function</a:t>
            </a:r>
            <a:endParaRPr sz="16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(like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detection)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commands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current coordinates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absolute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 coordinates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Additional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statements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ros_voicer.py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home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initialization</a:t>
            </a:r>
            <a:endParaRPr sz="16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picovoicer.py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integer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strings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floating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numbers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distance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inputs,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centimeters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meters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detection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slots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intents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picovoice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array</a:t>
            </a:r>
            <a:endParaRPr sz="16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Wingdings"/>
              <a:buChar char=""/>
              <a:tabLst>
                <a:tab pos="12134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pvrecorder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index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always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pick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685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90" b="1">
                <a:solidFill>
                  <a:srgbClr val="FFFFFF"/>
                </a:solidFill>
                <a:latin typeface="Liberation Sans Narrow"/>
                <a:cs typeface="Liberation Sans Narrow"/>
              </a:rPr>
              <a:t>8/30/23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62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924" y="891539"/>
              <a:ext cx="5547360" cy="50703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1735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</a:t>
            </a:r>
            <a:r>
              <a:rPr dirty="0" sz="6600" spc="-750">
                <a:solidFill>
                  <a:srgbClr val="00AFEF"/>
                </a:solidFill>
              </a:rPr>
              <a:t>SECTION</a:t>
            </a:r>
            <a:r>
              <a:rPr dirty="0" sz="6600" spc="60">
                <a:solidFill>
                  <a:srgbClr val="00AFEF"/>
                </a:solidFill>
              </a:rPr>
              <a:t> </a:t>
            </a:r>
            <a:r>
              <a:rPr dirty="0" sz="6600" spc="-490">
                <a:solidFill>
                  <a:srgbClr val="00AFEF"/>
                </a:solidFill>
              </a:rPr>
              <a:t>FIVE-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245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22859" y="1835023"/>
            <a:ext cx="6315075" cy="39706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8800" spc="-1225" b="1">
                <a:solidFill>
                  <a:srgbClr val="FFFFFF"/>
                </a:solidFill>
                <a:latin typeface="Liberation Sans Narrow"/>
                <a:cs typeface="Liberation Sans Narrow"/>
              </a:rPr>
              <a:t>COMPLETED </a:t>
            </a:r>
            <a:r>
              <a:rPr dirty="0" sz="8800" spc="-1160" b="1">
                <a:solidFill>
                  <a:srgbClr val="FFFFFF"/>
                </a:solidFill>
                <a:latin typeface="Liberation Sans Narrow"/>
                <a:cs typeface="Liberation Sans Narrow"/>
              </a:rPr>
              <a:t>PLATFORM</a:t>
            </a:r>
            <a:r>
              <a:rPr dirty="0" sz="8800" spc="-1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315" b="1">
                <a:solidFill>
                  <a:srgbClr val="FFFFFF"/>
                </a:solidFill>
                <a:latin typeface="Liberation Sans Narrow"/>
                <a:cs typeface="Liberation Sans Narrow"/>
              </a:rPr>
              <a:t>DEMO</a:t>
            </a:r>
            <a:endParaRPr sz="8800">
              <a:latin typeface="Liberation Sans Narrow"/>
              <a:cs typeface="Liberation Sans Narrow"/>
            </a:endParaRPr>
          </a:p>
          <a:p>
            <a:pPr algn="ctr" marR="144145">
              <a:lnSpc>
                <a:spcPct val="100000"/>
              </a:lnSpc>
              <a:spcBef>
                <a:spcPts val="4185"/>
              </a:spcBef>
            </a:pPr>
            <a:r>
              <a:rPr dirty="0" sz="48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11/26/23</a:t>
            </a:r>
            <a:r>
              <a:rPr dirty="0" sz="4800" spc="-18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6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00" b="1">
                <a:solidFill>
                  <a:srgbClr val="00AFEF"/>
                </a:solidFill>
                <a:latin typeface="Liberation Sans Narrow"/>
                <a:cs typeface="Liberation Sans Narrow"/>
              </a:rPr>
              <a:t>12/2/23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9526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11/26/23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ROS_VOICER</a:t>
            </a:r>
            <a:r>
              <a:rPr dirty="0" spc="-75"/>
              <a:t> </a:t>
            </a:r>
            <a:r>
              <a:rPr dirty="0" spc="-625"/>
              <a:t>PACKAGE</a:t>
            </a:r>
            <a:r>
              <a:rPr dirty="0" spc="-80"/>
              <a:t> </a:t>
            </a:r>
            <a:r>
              <a:rPr dirty="0" spc="-650"/>
              <a:t>DEMO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295400" y="739140"/>
            <a:ext cx="10718800" cy="5986780"/>
            <a:chOff x="1295400" y="739140"/>
            <a:chExt cx="10718800" cy="59867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739140"/>
              <a:ext cx="9602723" cy="538581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95770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67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523" y="0"/>
            <a:ext cx="12193905" cy="6858000"/>
            <a:chOff x="-1523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40"/>
              <a:ext cx="12192000" cy="54894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523" y="740663"/>
              <a:ext cx="12192000" cy="5377180"/>
            </a:xfrm>
            <a:custGeom>
              <a:avLst/>
              <a:gdLst/>
              <a:ahLst/>
              <a:cxnLst/>
              <a:rect l="l" t="t" r="r" b="b"/>
              <a:pathLst>
                <a:path w="12192000" h="5377180">
                  <a:moveTo>
                    <a:pt x="12192000" y="0"/>
                  </a:moveTo>
                  <a:lnTo>
                    <a:pt x="0" y="0"/>
                  </a:lnTo>
                  <a:lnTo>
                    <a:pt x="0" y="5376672"/>
                  </a:lnTo>
                  <a:lnTo>
                    <a:pt x="12192000" y="537667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ROS_VOICER</a:t>
            </a:r>
            <a:r>
              <a:rPr dirty="0" spc="-80"/>
              <a:t> </a:t>
            </a:r>
            <a:r>
              <a:rPr dirty="0" spc="-625"/>
              <a:t>PACKAGE</a:t>
            </a:r>
            <a:r>
              <a:rPr dirty="0" spc="-85"/>
              <a:t> </a:t>
            </a:r>
            <a:r>
              <a:rPr dirty="0" spc="-630"/>
              <a:t>DEMO</a:t>
            </a:r>
            <a:r>
              <a:rPr dirty="0" spc="-75"/>
              <a:t> </a:t>
            </a:r>
            <a:r>
              <a:rPr dirty="0" spc="-50"/>
              <a:t>2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389888" y="941832"/>
            <a:ext cx="10624185" cy="5783580"/>
            <a:chOff x="1389888" y="941832"/>
            <a:chExt cx="10624185" cy="57835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888" y="941832"/>
              <a:ext cx="9413748" cy="497433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95770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67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pc="-560"/>
              <a:t>CURRENT</a:t>
            </a:r>
            <a:r>
              <a:rPr dirty="0" spc="-95"/>
              <a:t> </a:t>
            </a:r>
            <a:r>
              <a:rPr dirty="0" spc="-434"/>
              <a:t>LIMITATIONS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23228" y="1478660"/>
            <a:ext cx="553847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flags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motors</a:t>
            </a:r>
            <a:endParaRPr sz="1800">
              <a:latin typeface="Carlito"/>
              <a:cs typeface="Carlito"/>
            </a:endParaRPr>
          </a:p>
          <a:p>
            <a:pPr marL="355600" marR="24384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Re-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train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accept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floating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digits</a:t>
            </a:r>
            <a:endParaRPr sz="1800">
              <a:latin typeface="Carlito"/>
              <a:cs typeface="Carlito"/>
            </a:endParaRPr>
          </a:p>
          <a:p>
            <a:pPr marL="355600" marR="50800" indent="-34290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35560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Insert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blank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frames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paused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off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interrupted</a:t>
            </a:r>
            <a:endParaRPr sz="1800">
              <a:latin typeface="Carlito"/>
              <a:cs typeface="Carlito"/>
            </a:endParaRPr>
          </a:p>
          <a:p>
            <a:pPr marL="355600" marR="227329" indent="-34290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355600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station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microphone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always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user,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wireless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mic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higher range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SLAM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+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lidar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combo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80101" y="6122576"/>
            <a:ext cx="195770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11/28/23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67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34720" y="790701"/>
            <a:ext cx="139573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434" b="1">
                <a:solidFill>
                  <a:srgbClr val="FF0000"/>
                </a:solidFill>
                <a:latin typeface="Liberation Sans Narrow"/>
                <a:cs typeface="Liberation Sans Narrow"/>
              </a:rPr>
              <a:t>ISSUES</a:t>
            </a:r>
            <a:endParaRPr sz="4400">
              <a:latin typeface="Liberation Sans Narrow"/>
              <a:cs typeface="Liberation Sans Narro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56705" y="771601"/>
            <a:ext cx="214630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09" b="1">
                <a:solidFill>
                  <a:srgbClr val="00AF50"/>
                </a:solidFill>
                <a:latin typeface="Liberation Sans Narrow"/>
                <a:cs typeface="Liberation Sans Narrow"/>
              </a:rPr>
              <a:t>SOLUTIONS</a:t>
            </a:r>
            <a:endParaRPr sz="44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7301" y="1528698"/>
            <a:ext cx="502983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2921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Currently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interrupt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besides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physical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buttons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  <a:p>
            <a:pPr marL="354965" marR="99060" indent="-342900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understands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two-digit integers,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understand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decimals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integers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above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99</a:t>
            </a:r>
            <a:endParaRPr sz="1800">
              <a:latin typeface="Carlito"/>
              <a:cs typeface="Carlito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Recording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freezes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whenever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speaks,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meaning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feed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desynchronized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external</a:t>
            </a:r>
            <a:r>
              <a:rPr dirty="0" sz="18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recordings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near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endParaRPr sz="1800">
              <a:latin typeface="Carlito"/>
              <a:cs typeface="Carlito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microphone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physically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chassis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AutoNum type="arabicPeriod" startAt="5"/>
              <a:tabLst>
                <a:tab pos="35496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obstacles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9879" y="711708"/>
              <a:ext cx="6283452" cy="54665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9316" y="751331"/>
              <a:ext cx="6169660" cy="5354320"/>
            </a:xfrm>
            <a:custGeom>
              <a:avLst/>
              <a:gdLst/>
              <a:ahLst/>
              <a:cxnLst/>
              <a:rect l="l" t="t" r="r" b="b"/>
              <a:pathLst>
                <a:path w="6169659" h="5354320">
                  <a:moveTo>
                    <a:pt x="6169152" y="0"/>
                  </a:moveTo>
                  <a:lnTo>
                    <a:pt x="0" y="0"/>
                  </a:lnTo>
                  <a:lnTo>
                    <a:pt x="0" y="5353812"/>
                  </a:lnTo>
                  <a:lnTo>
                    <a:pt x="6169152" y="5353812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45"/>
              <a:t>PLANNING</a:t>
            </a:r>
            <a:r>
              <a:rPr dirty="0" sz="4800" spc="-100"/>
              <a:t> </a:t>
            </a:r>
            <a:r>
              <a:rPr dirty="0" sz="4800" spc="-575"/>
              <a:t>POTENTIAL</a:t>
            </a:r>
            <a:r>
              <a:rPr dirty="0" sz="4800" spc="-75"/>
              <a:t> </a:t>
            </a:r>
            <a:r>
              <a:rPr dirty="0" sz="4800" spc="-545"/>
              <a:t>APP</a:t>
            </a:r>
            <a:r>
              <a:rPr dirty="0" sz="4800" spc="-110"/>
              <a:t> </a:t>
            </a:r>
            <a:r>
              <a:rPr dirty="0" sz="4800" spc="-625"/>
              <a:t>FEATURES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093847" y="861186"/>
            <a:ext cx="598043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6580" indent="-11430">
              <a:lnSpc>
                <a:spcPct val="100000"/>
              </a:lnSpc>
              <a:spcBef>
                <a:spcPts val="95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distance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operate:</a:t>
            </a:r>
            <a:endParaRPr sz="1600">
              <a:latin typeface="Carlito"/>
              <a:cs typeface="Carlito"/>
            </a:endParaRPr>
          </a:p>
          <a:p>
            <a:pPr lvl="1" marL="469900" marR="71691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quantities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when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giving commands</a:t>
            </a:r>
            <a:endParaRPr sz="1600">
              <a:latin typeface="Carlito"/>
              <a:cs typeface="Carlito"/>
            </a:endParaRPr>
          </a:p>
          <a:p>
            <a:pPr lvl="1" marL="5715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5715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seamlessly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colloquial</a:t>
            </a:r>
            <a:endParaRPr sz="1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endParaRPr sz="1600">
              <a:latin typeface="Carlito"/>
              <a:cs typeface="Carlito"/>
            </a:endParaRPr>
          </a:p>
          <a:p>
            <a:pPr lvl="2" marL="10280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"move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x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radians"</a:t>
            </a:r>
            <a:endParaRPr sz="1600">
              <a:latin typeface="Carlito"/>
              <a:cs typeface="Carlito"/>
            </a:endParaRPr>
          </a:p>
          <a:p>
            <a:pPr algn="just" lvl="1" marL="469900" marR="16510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compound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possible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15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individually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tedious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joystick</a:t>
            </a:r>
            <a:endParaRPr sz="1600">
              <a:latin typeface="Carlito"/>
              <a:cs typeface="Carlito"/>
            </a:endParaRPr>
          </a:p>
          <a:p>
            <a:pPr marL="1143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143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600" spc="3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meters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solves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three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endParaRPr sz="1600">
              <a:latin typeface="Carlito"/>
              <a:cs typeface="Carlito"/>
            </a:endParaRPr>
          </a:p>
          <a:p>
            <a:pPr marL="12700" marR="40576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library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be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extended</a:t>
            </a:r>
            <a:endParaRPr sz="1600">
              <a:latin typeface="Carlito"/>
              <a:cs typeface="Carlito"/>
            </a:endParaRPr>
          </a:p>
          <a:p>
            <a:pPr marL="113664" indent="-112395">
              <a:lnSpc>
                <a:spcPct val="100000"/>
              </a:lnSpc>
              <a:spcBef>
                <a:spcPts val="1920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debating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whether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endParaRPr sz="1600">
              <a:latin typeface="Carlito"/>
              <a:cs typeface="Carlito"/>
            </a:endParaRPr>
          </a:p>
          <a:p>
            <a:pPr lvl="1" marL="5708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gives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feedback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esp.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1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headless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mount</a:t>
            </a:r>
            <a:endParaRPr sz="1600">
              <a:latin typeface="Carlito"/>
              <a:cs typeface="Carlito"/>
            </a:endParaRPr>
          </a:p>
          <a:p>
            <a:pPr lvl="1" marL="5708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endParaRPr sz="1600">
              <a:latin typeface="Carlito"/>
              <a:cs typeface="Carlito"/>
            </a:endParaRPr>
          </a:p>
          <a:p>
            <a:pPr lvl="1" marL="469900" marR="252729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GUI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status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doing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inlcude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RQT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somehow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5805" y="6094534"/>
            <a:ext cx="19399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11760">
              <a:lnSpc>
                <a:spcPts val="1585"/>
              </a:lnSpc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5820" y="23621"/>
            <a:ext cx="495427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275"/>
              <a:t>THANK</a:t>
            </a:r>
            <a:r>
              <a:rPr dirty="0" sz="9600" spc="-180"/>
              <a:t> </a:t>
            </a:r>
            <a:r>
              <a:rPr dirty="0" sz="9600" spc="-1105"/>
              <a:t>YOU!</a:t>
            </a:r>
            <a:endParaRPr sz="9600"/>
          </a:p>
        </p:txBody>
      </p:sp>
      <p:sp>
        <p:nvSpPr>
          <p:cNvPr id="3" name="object 3" descr=""/>
          <p:cNvSpPr txBox="1"/>
          <p:nvPr/>
        </p:nvSpPr>
        <p:spPr>
          <a:xfrm>
            <a:off x="1883155" y="1422653"/>
            <a:ext cx="7955915" cy="3111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">
              <a:lnSpc>
                <a:spcPts val="5015"/>
              </a:lnSpc>
              <a:spcBef>
                <a:spcPts val="105"/>
              </a:spcBef>
            </a:pPr>
            <a:r>
              <a:rPr dirty="0" sz="4400" spc="-500" b="1">
                <a:solidFill>
                  <a:srgbClr val="FFFFFF"/>
                </a:solidFill>
                <a:latin typeface="Liberation Sans Narrow"/>
                <a:cs typeface="Liberation Sans Narrow"/>
              </a:rPr>
              <a:t>SPECIAL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55" b="1">
                <a:solidFill>
                  <a:srgbClr val="FFFFFF"/>
                </a:solidFill>
                <a:latin typeface="Liberation Sans Narrow"/>
                <a:cs typeface="Liberation Sans Narrow"/>
              </a:rPr>
              <a:t>THANKS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70" b="1">
                <a:solidFill>
                  <a:srgbClr val="FFFFFF"/>
                </a:solidFill>
                <a:latin typeface="Liberation Sans Narrow"/>
                <a:cs typeface="Liberation Sans Narrow"/>
              </a:rPr>
              <a:t>TO:</a:t>
            </a:r>
            <a:endParaRPr sz="4400">
              <a:latin typeface="Liberation Sans Narrow"/>
              <a:cs typeface="Liberation Sans Narrow"/>
            </a:endParaRPr>
          </a:p>
          <a:p>
            <a:pPr algn="ctr" marL="12065" marR="5080">
              <a:lnSpc>
                <a:spcPts val="4750"/>
              </a:lnSpc>
              <a:spcBef>
                <a:spcPts val="335"/>
              </a:spcBef>
            </a:pPr>
            <a:r>
              <a:rPr dirty="0" sz="4400" spc="-440" b="1">
                <a:solidFill>
                  <a:srgbClr val="FFFFFF"/>
                </a:solidFill>
                <a:latin typeface="Liberation Sans Narrow"/>
                <a:cs typeface="Liberation Sans Narrow"/>
              </a:rPr>
              <a:t>DR.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5" b="1">
                <a:solidFill>
                  <a:srgbClr val="FFFFFF"/>
                </a:solidFill>
                <a:latin typeface="Liberation Sans Narrow"/>
                <a:cs typeface="Liberation Sans Narrow"/>
              </a:rPr>
              <a:t>YAN</a:t>
            </a:r>
            <a:r>
              <a:rPr dirty="0" sz="44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00" b="1">
                <a:solidFill>
                  <a:srgbClr val="FFFFFF"/>
                </a:solidFill>
                <a:latin typeface="Liberation Sans Narrow"/>
                <a:cs typeface="Liberation Sans Narrow"/>
              </a:rPr>
              <a:t>WAN,</a:t>
            </a:r>
            <a:r>
              <a:rPr dirty="0" sz="44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40" b="1">
                <a:solidFill>
                  <a:srgbClr val="FFFFFF"/>
                </a:solidFill>
                <a:latin typeface="Liberation Sans Narrow"/>
                <a:cs typeface="Liberation Sans Narrow"/>
              </a:rPr>
              <a:t>DISTINGUISHED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45" b="1">
                <a:solidFill>
                  <a:srgbClr val="FFFFFF"/>
                </a:solidFill>
                <a:latin typeface="Liberation Sans Narrow"/>
                <a:cs typeface="Liberation Sans Narrow"/>
              </a:rPr>
              <a:t>UNIVERSITY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PROFESSOR,</a:t>
            </a:r>
            <a:r>
              <a:rPr dirty="0" sz="4400" spc="-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55" b="1">
                <a:solidFill>
                  <a:srgbClr val="FFFFFF"/>
                </a:solidFill>
                <a:latin typeface="Liberation Sans Narrow"/>
                <a:cs typeface="Liberation Sans Narrow"/>
              </a:rPr>
              <a:t>ELECTRICAL</a:t>
            </a:r>
            <a:r>
              <a:rPr dirty="0" sz="4400" spc="-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45" b="1">
                <a:solidFill>
                  <a:srgbClr val="FFFFFF"/>
                </a:solidFill>
                <a:latin typeface="Liberation Sans Narrow"/>
                <a:cs typeface="Liberation Sans Narrow"/>
              </a:rPr>
              <a:t>ENGINEERING </a:t>
            </a:r>
            <a:r>
              <a:rPr dirty="0" sz="4400" spc="-300" b="1">
                <a:solidFill>
                  <a:srgbClr val="FFFFFF"/>
                </a:solidFill>
                <a:latin typeface="Liberation Sans Narrow"/>
                <a:cs typeface="Liberation Sans Narrow"/>
              </a:rPr>
              <a:t>JIAJIAN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CHANG,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PH.</a:t>
            </a:r>
            <a:r>
              <a:rPr dirty="0" sz="4400" spc="-8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385" b="1">
                <a:solidFill>
                  <a:srgbClr val="FFFFFF"/>
                </a:solidFill>
                <a:latin typeface="Liberation Sans Narrow"/>
                <a:cs typeface="Liberation Sans Narrow"/>
              </a:rPr>
              <a:t>D.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STUDENT</a:t>
            </a:r>
            <a:endParaRPr sz="4400">
              <a:latin typeface="Liberation Sans Narrow"/>
              <a:cs typeface="Liberation Sans Narrow"/>
            </a:endParaRPr>
          </a:p>
          <a:p>
            <a:pPr algn="ctr" marL="3810">
              <a:lnSpc>
                <a:spcPts val="4690"/>
              </a:lnSpc>
            </a:pPr>
            <a:r>
              <a:rPr dirty="0" sz="4400" spc="-480" b="1">
                <a:solidFill>
                  <a:srgbClr val="FFFFFF"/>
                </a:solidFill>
                <a:latin typeface="Liberation Sans Narrow"/>
                <a:cs typeface="Liberation Sans Narrow"/>
              </a:rPr>
              <a:t>BINOY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695" b="1">
                <a:solidFill>
                  <a:srgbClr val="FFFFFF"/>
                </a:solidFill>
                <a:latin typeface="Liberation Sans Narrow"/>
                <a:cs typeface="Liberation Sans Narrow"/>
              </a:rPr>
              <a:t>GEORGE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,</a:t>
            </a:r>
            <a:r>
              <a:rPr dirty="0" sz="44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490" b="1">
                <a:solidFill>
                  <a:srgbClr val="FFFFFF"/>
                </a:solidFill>
                <a:latin typeface="Liberation Sans Narrow"/>
                <a:cs typeface="Liberation Sans Narrow"/>
              </a:rPr>
              <a:t>MASTER'S</a:t>
            </a:r>
            <a:r>
              <a:rPr dirty="0" sz="4400" spc="-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4400" spc="-530" b="1">
                <a:solidFill>
                  <a:srgbClr val="FFFFFF"/>
                </a:solidFill>
                <a:latin typeface="Liberation Sans Narrow"/>
                <a:cs typeface="Liberation Sans Narrow"/>
              </a:rPr>
              <a:t>STUDENT</a:t>
            </a:r>
            <a:endParaRPr sz="4400">
              <a:latin typeface="Liberation Sans Narrow"/>
              <a:cs typeface="Liberation Sans Narro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300" y="5823203"/>
            <a:ext cx="2726436" cy="8732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0772" y="5902951"/>
            <a:ext cx="4274185" cy="871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430">
              <a:lnSpc>
                <a:spcPts val="2740"/>
              </a:lnSpc>
            </a:pP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</a:pPr>
            <a:fld id="{81D60167-4931-47E6-BA6A-407CBD079E47}" type="slidenum">
              <a:rPr dirty="0" baseline="-35714" sz="2100">
                <a:solidFill>
                  <a:srgbClr val="FFFFFF"/>
                </a:solidFill>
                <a:latin typeface="Arial"/>
                <a:cs typeface="Arial"/>
              </a:rPr>
              <a:t>70</a:t>
            </a:fld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59" y="103073"/>
            <a:ext cx="24193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20"/>
              <a:t>REFERENCES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-3175" y="703961"/>
            <a:ext cx="12198350" cy="5992495"/>
            <a:chOff x="-3175" y="703961"/>
            <a:chExt cx="12198350" cy="59924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7136"/>
              <a:ext cx="12192000" cy="50688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707136"/>
              <a:ext cx="12192000" cy="5069205"/>
            </a:xfrm>
            <a:custGeom>
              <a:avLst/>
              <a:gdLst/>
              <a:ahLst/>
              <a:cxnLst/>
              <a:rect l="l" t="t" r="r" b="b"/>
              <a:pathLst>
                <a:path w="12192000" h="5069205">
                  <a:moveTo>
                    <a:pt x="0" y="5068824"/>
                  </a:moveTo>
                  <a:lnTo>
                    <a:pt x="12192000" y="506882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06882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8300" y="5823203"/>
              <a:ext cx="2726436" cy="87325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8739" y="731646"/>
            <a:ext cx="12022455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07490" indent="280670">
              <a:lnSpc>
                <a:spcPct val="100000"/>
              </a:lnSpc>
              <a:spcBef>
                <a:spcPts val="100"/>
              </a:spcBef>
              <a:buFont typeface="Carlito"/>
              <a:buAutoNum type="arabicPlain"/>
              <a:tabLst>
                <a:tab pos="293370" algn="l"/>
              </a:tabLst>
            </a:pP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“Benefits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30" b="1">
                <a:solidFill>
                  <a:srgbClr val="171616"/>
                </a:solidFill>
                <a:latin typeface="Liberation Sans Narrow"/>
                <a:cs typeface="Liberation Sans Narrow"/>
              </a:rPr>
              <a:t>Jaco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Robotic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Arm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On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Independent</a:t>
            </a:r>
            <a:r>
              <a:rPr dirty="0" sz="1200" spc="9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Living</a:t>
            </a:r>
            <a:r>
              <a:rPr dirty="0" sz="1200" spc="8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And</a:t>
            </a:r>
            <a:r>
              <a:rPr dirty="0" sz="1200" spc="7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Social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Participation: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Exploratory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Study,”</a:t>
            </a:r>
            <a:r>
              <a:rPr dirty="0" sz="1200" spc="1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RESNA</a:t>
            </a:r>
            <a:r>
              <a:rPr dirty="0" sz="1200" spc="7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Annual</a:t>
            </a:r>
            <a:r>
              <a:rPr dirty="0" sz="1200" spc="8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Conference</a:t>
            </a:r>
            <a:r>
              <a:rPr dirty="0" sz="1200" spc="10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-</a:t>
            </a:r>
            <a:r>
              <a:rPr dirty="0" sz="1200" spc="7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2014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,</a:t>
            </a:r>
            <a:r>
              <a:rPr dirty="0" sz="1200" spc="8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2014.</a:t>
            </a:r>
            <a:r>
              <a:rPr dirty="0" sz="1200" spc="8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[Online].</a:t>
            </a:r>
            <a:r>
              <a:rPr dirty="0" sz="1200" spc="9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 https: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  <a:hlinkClick r:id="rId4"/>
              </a:rPr>
              <a:t>//www.resna.org/sites/default/files/conference/2014/Robotics/Routhier.html.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 [Accessed: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23-Oct-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2022].</a:t>
            </a:r>
            <a:endParaRPr sz="1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1440"/>
              </a:spcBef>
              <a:buAutoNum type="arabicPlain"/>
              <a:tabLst>
                <a:tab pos="29400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E.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Biddiss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55" b="1">
                <a:solidFill>
                  <a:srgbClr val="171616"/>
                </a:solidFill>
                <a:latin typeface="Liberation Sans Narrow"/>
                <a:cs typeface="Liberation Sans Narrow"/>
              </a:rPr>
              <a:t>P.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McKeever,</a:t>
            </a:r>
            <a:r>
              <a:rPr dirty="0" sz="1200" spc="3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Lindsay,</a:t>
            </a:r>
            <a:r>
              <a:rPr dirty="0" sz="1200" spc="6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and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T.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Chau,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“Implications</a:t>
            </a:r>
            <a:r>
              <a:rPr dirty="0" sz="1200" spc="4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prosthesis</a:t>
            </a:r>
            <a:r>
              <a:rPr dirty="0" sz="1200" spc="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funding</a:t>
            </a:r>
            <a:r>
              <a:rPr dirty="0" sz="1200" spc="5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structures on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60" b="1">
                <a:solidFill>
                  <a:srgbClr val="171616"/>
                </a:solidFill>
                <a:latin typeface="Liberation Sans Narrow"/>
                <a:cs typeface="Liberation Sans Narrow"/>
              </a:rPr>
              <a:t>the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use</a:t>
            </a:r>
            <a:r>
              <a:rPr dirty="0" sz="1200" spc="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of</a:t>
            </a:r>
            <a:r>
              <a:rPr dirty="0" sz="1200" spc="3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prostheses,”</a:t>
            </a:r>
            <a:r>
              <a:rPr dirty="0" sz="1200" spc="-3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 i="1">
                <a:solidFill>
                  <a:srgbClr val="171616"/>
                </a:solidFill>
                <a:latin typeface="Carlito"/>
                <a:cs typeface="Carlito"/>
              </a:rPr>
              <a:t>Prosthetics</a:t>
            </a:r>
            <a:r>
              <a:rPr dirty="0" sz="1200" spc="5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&amp;</a:t>
            </a:r>
            <a:r>
              <a:rPr dirty="0" sz="1200" spc="50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 i="1">
                <a:solidFill>
                  <a:srgbClr val="171616"/>
                </a:solidFill>
                <a:latin typeface="Carlito"/>
                <a:cs typeface="Carlito"/>
              </a:rPr>
              <a:t>Orthotics</a:t>
            </a:r>
            <a:r>
              <a:rPr dirty="0" sz="1200" spc="35" b="1" i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International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,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vol.</a:t>
            </a:r>
            <a:r>
              <a:rPr dirty="0" sz="1200" spc="6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35,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no.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2,</a:t>
            </a:r>
            <a:r>
              <a:rPr dirty="0" sz="1200" spc="5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pp.</a:t>
            </a:r>
            <a:r>
              <a:rPr dirty="0" sz="1200" spc="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215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–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224,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2011.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[3].</a:t>
            </a:r>
            <a:r>
              <a:rPr dirty="0" sz="1200" spc="29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R.</a:t>
            </a:r>
            <a:r>
              <a:rPr dirty="0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AppelDoorn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 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picovoice_ros:</a:t>
            </a:r>
            <a:r>
              <a:rPr dirty="0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ROS</a:t>
            </a:r>
            <a:r>
              <a:rPr dirty="0" sz="1200" spc="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Wrappers</a:t>
            </a:r>
            <a:r>
              <a:rPr dirty="0" sz="1200" spc="-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for</a:t>
            </a:r>
            <a:r>
              <a:rPr dirty="0" sz="1200" spc="-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the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Picovoice</a:t>
            </a:r>
            <a:r>
              <a:rPr dirty="0" sz="1200" spc="-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libraries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,”</a:t>
            </a:r>
            <a:r>
              <a:rPr dirty="0" sz="1200" spc="-2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 i="1">
                <a:solidFill>
                  <a:srgbClr val="171616"/>
                </a:solidFill>
                <a:latin typeface="Carlito"/>
                <a:cs typeface="Carlito"/>
              </a:rPr>
              <a:t>GitHub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.</a:t>
            </a:r>
            <a:r>
              <a:rPr dirty="0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[Online].</a:t>
            </a:r>
            <a:r>
              <a:rPr dirty="0" sz="1200" spc="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5"/>
              </a:rPr>
              <a:t>https://github.com/reinzor/picovoice_ros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.</a:t>
            </a:r>
            <a:r>
              <a:rPr dirty="0" u="none" sz="1200" spc="-2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[Accessed:</a:t>
            </a:r>
            <a:r>
              <a:rPr dirty="0" u="none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2-</a:t>
            </a:r>
            <a:r>
              <a:rPr dirty="0" u="none" sz="1200" spc="-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spc="-20" b="1">
                <a:solidFill>
                  <a:srgbClr val="171616"/>
                </a:solidFill>
                <a:latin typeface="Carlito"/>
                <a:cs typeface="Carlito"/>
              </a:rPr>
              <a:t>May-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2023].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Picovoice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11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Inc.,</a:t>
            </a:r>
            <a:r>
              <a:rPr dirty="0" sz="1200" spc="13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“Porcupine</a:t>
            </a:r>
            <a:r>
              <a:rPr dirty="0" sz="1200" spc="12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Wake</a:t>
            </a:r>
            <a:r>
              <a:rPr dirty="0" sz="1200" spc="12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5" b="1">
                <a:solidFill>
                  <a:srgbClr val="333333"/>
                </a:solidFill>
                <a:latin typeface="Liberation Sans Narrow"/>
                <a:cs typeface="Liberation Sans Narrow"/>
              </a:rPr>
              <a:t>Word</a:t>
            </a:r>
            <a:r>
              <a:rPr dirty="0" sz="1200" spc="12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Python</a:t>
            </a:r>
            <a:r>
              <a:rPr dirty="0" sz="1200" spc="13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Quick</a:t>
            </a:r>
            <a:r>
              <a:rPr dirty="0" sz="1200" spc="114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Start,"</a:t>
            </a:r>
            <a:r>
              <a:rPr dirty="0" sz="1200" spc="10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picovoice.ai.</a:t>
            </a:r>
            <a:r>
              <a:rPr dirty="0" sz="1200" spc="9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https://picovoice.ai/docs/quick-start/porcupine-python/(accessed</a:t>
            </a:r>
            <a:r>
              <a:rPr dirty="0" u="none" sz="1200" spc="7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1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1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Picovoice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3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Inc.,</a:t>
            </a:r>
            <a:r>
              <a:rPr dirty="0" sz="1200" spc="4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“Rhino</a:t>
            </a:r>
            <a:r>
              <a:rPr dirty="0" sz="1200" spc="6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Speech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-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to-Intent</a:t>
            </a:r>
            <a:r>
              <a:rPr dirty="0" sz="1200" spc="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Python</a:t>
            </a:r>
            <a:r>
              <a:rPr dirty="0" sz="1200" spc="5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Quick</a:t>
            </a:r>
            <a:r>
              <a:rPr dirty="0" sz="1200" spc="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Start,"</a:t>
            </a:r>
            <a:r>
              <a:rPr dirty="0" sz="1200" spc="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picovoice.ai.</a:t>
            </a:r>
            <a:r>
              <a:rPr dirty="0" sz="1200" spc="6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https://picovoice.ai/docs/quick-start/porcupine-python/(accessed</a:t>
            </a:r>
            <a:r>
              <a:rPr dirty="0" u="none" sz="120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5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12700" marR="886460" indent="210820">
              <a:lnSpc>
                <a:spcPct val="100000"/>
              </a:lnSpc>
              <a:spcBef>
                <a:spcPts val="1445"/>
              </a:spcBef>
              <a:buFont typeface="Carlito"/>
              <a:buAutoNum type="arabicPlain" startAt="4"/>
              <a:tabLst>
                <a:tab pos="223520" algn="l"/>
              </a:tabLst>
            </a:pP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Jaco</a:t>
            </a:r>
            <a:r>
              <a:rPr dirty="0" sz="1200" spc="-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assistive</a:t>
            </a:r>
            <a:r>
              <a:rPr dirty="0" sz="1200" spc="-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robot</a:t>
            </a:r>
            <a:r>
              <a:rPr dirty="0" sz="1200" spc="-15" b="1" i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 i="1">
                <a:solidFill>
                  <a:srgbClr val="333333"/>
                </a:solidFill>
                <a:latin typeface="Carlito"/>
                <a:cs typeface="Carlito"/>
              </a:rPr>
              <a:t>User </a:t>
            </a:r>
            <a:r>
              <a:rPr dirty="0" sz="1200" spc="-10" b="1" i="1">
                <a:solidFill>
                  <a:srgbClr val="333333"/>
                </a:solidFill>
                <a:latin typeface="Carlito"/>
                <a:cs typeface="Carlito"/>
              </a:rPr>
              <a:t>guide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,Kinova</a:t>
            </a:r>
            <a:r>
              <a:rPr dirty="0" sz="1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Robotics,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Boisbriand,</a:t>
            </a:r>
            <a:r>
              <a:rPr dirty="0" sz="1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Quebec,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Canada.</a:t>
            </a:r>
            <a:r>
              <a:rPr dirty="0" sz="1200" spc="-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[Online].</a:t>
            </a:r>
            <a:r>
              <a:rPr dirty="0" sz="1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Available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:</a:t>
            </a:r>
            <a:r>
              <a:rPr dirty="0" sz="1200" spc="-3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7"/>
              </a:rPr>
              <a:t>https://assistive.kinovarobotics.com/uploads/EN-UG-007-Jaco-user-guide-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171616"/>
                </a:solidFill>
                <a:uFill>
                  <a:solidFill>
                    <a:srgbClr val="171616"/>
                  </a:solidFill>
                </a:uFill>
                <a:latin typeface="Carlito"/>
                <a:cs typeface="Carlito"/>
                <a:hlinkClick r:id="rId7"/>
              </a:rPr>
              <a:t>R05.pdf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[Accessed:</a:t>
            </a:r>
            <a:r>
              <a:rPr dirty="0" u="none" sz="1200" spc="114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14-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Feb-2023].</a:t>
            </a:r>
            <a:endParaRPr sz="1200">
              <a:latin typeface="Carlito"/>
              <a:cs typeface="Carlito"/>
            </a:endParaRPr>
          </a:p>
          <a:p>
            <a:pPr marL="293370" indent="-280670">
              <a:lnSpc>
                <a:spcPct val="100000"/>
              </a:lnSpc>
              <a:spcBef>
                <a:spcPts val="1440"/>
              </a:spcBef>
              <a:buAutoNum type="arabicPlain" startAt="4"/>
              <a:tabLst>
                <a:tab pos="293370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PickNik</a:t>
            </a:r>
            <a:r>
              <a:rPr dirty="0" sz="1200" spc="9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7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65" b="1">
                <a:solidFill>
                  <a:srgbClr val="333333"/>
                </a:solidFill>
                <a:latin typeface="Liberation Sans Narrow"/>
                <a:cs typeface="Liberation Sans Narrow"/>
              </a:rPr>
              <a:t>“Move</a:t>
            </a:r>
            <a:r>
              <a:rPr dirty="0" sz="1200" spc="8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Group</a:t>
            </a:r>
            <a:r>
              <a:rPr dirty="0" sz="1200" spc="7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Python</a:t>
            </a:r>
            <a:r>
              <a:rPr dirty="0" sz="1200" spc="9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Liberation Sans Narrow"/>
                <a:cs typeface="Liberation Sans Narrow"/>
              </a:rPr>
              <a:t>Interface,"</a:t>
            </a:r>
            <a:endParaRPr sz="1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docs.ros.org.</a:t>
            </a:r>
            <a:r>
              <a:rPr dirty="0" sz="1200" spc="1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8"/>
              </a:rPr>
              <a:t>https://docs.ros.org/en/kinetic/api/moveit_tutorials/html/doc/move_group_python_interface/move_group_python_interface_tutorial.html(accessed</a:t>
            </a:r>
            <a:r>
              <a:rPr dirty="0" u="none" sz="1200" spc="8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May</a:t>
            </a:r>
            <a:r>
              <a:rPr dirty="0" u="none" sz="1200" spc="1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2,</a:t>
            </a:r>
            <a:r>
              <a:rPr dirty="0" u="none" sz="1200" spc="1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223520" indent="-210820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223520" algn="l"/>
              </a:tabLst>
            </a:pP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Jocher,</a:t>
            </a:r>
            <a:r>
              <a:rPr dirty="0" sz="1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G.</a:t>
            </a:r>
            <a:r>
              <a:rPr dirty="0" sz="1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(2020).</a:t>
            </a:r>
            <a:r>
              <a:rPr dirty="0" sz="1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YOLOv5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r>
              <a:rPr dirty="0" sz="1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Ultralytics</a:t>
            </a:r>
            <a:r>
              <a:rPr dirty="0" sz="1200" spc="-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(Version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7.0)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[Computer</a:t>
            </a:r>
            <a:r>
              <a:rPr dirty="0" sz="1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software].</a:t>
            </a:r>
            <a:r>
              <a:rPr dirty="0" sz="1200" spc="-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9"/>
              </a:rPr>
              <a:t>https://doi.org/10.5281/zenodo.3908559</a:t>
            </a:r>
            <a:endParaRPr sz="1200">
              <a:latin typeface="Carlito"/>
              <a:cs typeface="Carlito"/>
            </a:endParaRPr>
          </a:p>
          <a:p>
            <a:pPr marL="224154" indent="-211454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224154" algn="l"/>
              </a:tabLst>
            </a:pP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Kinova</a:t>
            </a:r>
            <a:r>
              <a:rPr dirty="0" sz="1200" spc="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25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b="1">
                <a:solidFill>
                  <a:srgbClr val="333333"/>
                </a:solidFill>
                <a:latin typeface="Carlito"/>
                <a:cs typeface="Carlito"/>
              </a:rPr>
              <a:t>kinova-ros</a:t>
            </a:r>
            <a:r>
              <a:rPr dirty="0" sz="1200" b="1">
                <a:solidFill>
                  <a:srgbClr val="333333"/>
                </a:solidFill>
                <a:latin typeface="Liberation Sans Narrow"/>
                <a:cs typeface="Liberation Sans Narrow"/>
              </a:rPr>
              <a:t>,”</a:t>
            </a:r>
            <a:r>
              <a:rPr dirty="0" sz="1200" spc="-10" b="1">
                <a:solidFill>
                  <a:srgbClr val="333333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 i="1">
                <a:solidFill>
                  <a:srgbClr val="333333"/>
                </a:solidFill>
                <a:latin typeface="Carlito"/>
                <a:cs typeface="Carlito"/>
              </a:rPr>
              <a:t>GitHub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.[Online].</a:t>
            </a:r>
            <a:r>
              <a:rPr dirty="0" sz="1200" spc="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333333"/>
                </a:solidFill>
                <a:latin typeface="Carlito"/>
                <a:cs typeface="Carlito"/>
              </a:rPr>
              <a:t>Inc.,Available:</a:t>
            </a:r>
            <a:r>
              <a:rPr dirty="0" sz="1200" spc="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https://github.com/Kinovarobotics/kinova-</a:t>
            </a:r>
            <a:r>
              <a:rPr dirty="0" u="sng" sz="120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ros</a:t>
            </a:r>
            <a:r>
              <a:rPr dirty="0" u="none" sz="1200" spc="-10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(accessed</a:t>
            </a:r>
            <a:r>
              <a:rPr dirty="0" u="none" sz="1200" spc="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333333"/>
                </a:solidFill>
                <a:latin typeface="Carlito"/>
                <a:cs typeface="Carlito"/>
              </a:rPr>
              <a:t>Oct 11,</a:t>
            </a:r>
            <a:r>
              <a:rPr dirty="0" u="none" sz="1200" spc="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u="none" sz="1200" spc="-10" b="1">
                <a:solidFill>
                  <a:srgbClr val="333333"/>
                </a:solidFill>
                <a:latin typeface="Carlito"/>
                <a:cs typeface="Carlito"/>
              </a:rPr>
              <a:t>2023)</a:t>
            </a:r>
            <a:endParaRPr sz="1200">
              <a:latin typeface="Carlito"/>
              <a:cs typeface="Carlito"/>
            </a:endParaRPr>
          </a:p>
          <a:p>
            <a:pPr marL="12700" marR="54610" indent="288925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30162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Clearpath</a:t>
            </a:r>
            <a:r>
              <a:rPr dirty="0" sz="1200" spc="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Robotics,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20" b="1">
                <a:solidFill>
                  <a:srgbClr val="171616"/>
                </a:solidFill>
                <a:latin typeface="Liberation Sans Narrow"/>
                <a:cs typeface="Liberation Sans Narrow"/>
              </a:rPr>
              <a:t>“Jackal</a:t>
            </a:r>
            <a:r>
              <a:rPr dirty="0" sz="1200" spc="2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200" spc="25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50" b="1">
                <a:solidFill>
                  <a:srgbClr val="171616"/>
                </a:solidFill>
                <a:latin typeface="Liberation Sans Narrow"/>
                <a:cs typeface="Liberation Sans Narrow"/>
              </a:rPr>
              <a:t>Manual,”</a:t>
            </a:r>
            <a:r>
              <a:rPr dirty="0" sz="1200" spc="3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Clearpath</a:t>
            </a:r>
            <a:r>
              <a:rPr dirty="0" sz="1200" spc="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Robotics.</a:t>
            </a:r>
            <a:r>
              <a:rPr dirty="0" sz="1200" spc="2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</a:t>
            </a:r>
            <a:r>
              <a:rPr dirty="0" sz="1200" spc="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1"/>
              </a:rPr>
              <a:t>https://docs.clearpathrobotics.com/docs/robots/outdoor_robots/jackal/user_manual_jackal/</a:t>
            </a:r>
            <a:r>
              <a:rPr dirty="0" u="none" sz="1200" spc="3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(Accessed</a:t>
            </a:r>
            <a:r>
              <a:rPr dirty="0" u="none" sz="1200" spc="1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Dec</a:t>
            </a:r>
            <a:r>
              <a:rPr dirty="0" u="none" sz="1200" spc="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spc="-25" b="1">
                <a:solidFill>
                  <a:srgbClr val="171616"/>
                </a:solidFill>
                <a:latin typeface="Carlito"/>
                <a:cs typeface="Carlito"/>
              </a:rPr>
              <a:t>5, 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  <a:p>
            <a:pPr marL="301625" indent="-288925">
              <a:lnSpc>
                <a:spcPct val="100000"/>
              </a:lnSpc>
              <a:spcBef>
                <a:spcPts val="1440"/>
              </a:spcBef>
              <a:buAutoNum type="arabicPlain" startAt="8"/>
              <a:tabLst>
                <a:tab pos="301625" algn="l"/>
              </a:tabLst>
            </a:pP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Stereolabs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,</a:t>
            </a:r>
            <a:r>
              <a:rPr dirty="0" sz="1200" spc="-4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“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Stereolabs</a:t>
            </a:r>
            <a:r>
              <a:rPr dirty="0" sz="1200" spc="-2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Docs: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API</a:t>
            </a:r>
            <a:r>
              <a:rPr dirty="0" sz="1200" spc="-1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Reference,</a:t>
            </a:r>
            <a:r>
              <a:rPr dirty="0" sz="1200" spc="-1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spc="-10" b="1">
                <a:solidFill>
                  <a:srgbClr val="002339"/>
                </a:solidFill>
                <a:latin typeface="Carlito"/>
                <a:cs typeface="Carlito"/>
              </a:rPr>
              <a:t>Tutorials,</a:t>
            </a:r>
            <a:r>
              <a:rPr dirty="0" sz="1200" spc="-25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and</a:t>
            </a:r>
            <a:r>
              <a:rPr dirty="0" sz="1200" spc="10" b="1">
                <a:solidFill>
                  <a:srgbClr val="002339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002339"/>
                </a:solidFill>
                <a:latin typeface="Carlito"/>
                <a:cs typeface="Carlito"/>
              </a:rPr>
              <a:t>Integration,</a:t>
            </a:r>
            <a:r>
              <a:rPr dirty="0" sz="1200" b="1">
                <a:solidFill>
                  <a:srgbClr val="171616"/>
                </a:solidFill>
                <a:latin typeface="Liberation Sans Narrow"/>
                <a:cs typeface="Liberation Sans Narrow"/>
              </a:rPr>
              <a:t>”</a:t>
            </a:r>
            <a:r>
              <a:rPr dirty="0" sz="1200" spc="-10" b="1">
                <a:solidFill>
                  <a:srgbClr val="171616"/>
                </a:solidFill>
                <a:latin typeface="Liberation Sans Narrow"/>
                <a:cs typeface="Liberation Sans Narrow"/>
              </a:rPr>
              <a:t>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Stereolabs,</a:t>
            </a:r>
            <a:r>
              <a:rPr dirty="0" sz="1200" spc="-3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1200" b="1">
                <a:solidFill>
                  <a:srgbClr val="171616"/>
                </a:solidFill>
                <a:latin typeface="Carlito"/>
                <a:cs typeface="Carlito"/>
              </a:rPr>
              <a:t>Inc. </a:t>
            </a:r>
            <a:r>
              <a:rPr dirty="0" sz="1200" spc="-10" b="1">
                <a:solidFill>
                  <a:srgbClr val="171616"/>
                </a:solidFill>
                <a:latin typeface="Carlito"/>
                <a:cs typeface="Carlito"/>
              </a:rPr>
              <a:t>Available: </a:t>
            </a:r>
            <a:r>
              <a:rPr dirty="0" u="sng" sz="1200" spc="-10" b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2"/>
              </a:rPr>
              <a:t>https://docs.stereolabs.com/</a:t>
            </a:r>
            <a:r>
              <a:rPr dirty="0" u="none" sz="1200" spc="-25" b="1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(Accessed</a:t>
            </a:r>
            <a:r>
              <a:rPr dirty="0" u="none" sz="1200" spc="-1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Nov</a:t>
            </a:r>
            <a:r>
              <a:rPr dirty="0" u="none" sz="1200" spc="-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u="none" sz="1200" b="1">
                <a:solidFill>
                  <a:srgbClr val="171616"/>
                </a:solidFill>
                <a:latin typeface="Carlito"/>
                <a:cs typeface="Carlito"/>
              </a:rPr>
              <a:t>8, </a:t>
            </a:r>
            <a:r>
              <a:rPr dirty="0" u="none" sz="1200" spc="-10" b="1">
                <a:solidFill>
                  <a:srgbClr val="171616"/>
                </a:solidFill>
                <a:latin typeface="Carlito"/>
                <a:cs typeface="Carlito"/>
              </a:rPr>
              <a:t>2023).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0772" y="5902951"/>
            <a:ext cx="4274185" cy="871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430">
              <a:lnSpc>
                <a:spcPts val="2740"/>
              </a:lnSpc>
            </a:pPr>
            <a:r>
              <a:rPr dirty="0" sz="2800" spc="18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</a:pPr>
            <a:fld id="{81D60167-4931-47E6-BA6A-407CBD079E47}" type="slidenum">
              <a:rPr dirty="0" baseline="-35714" sz="2100">
                <a:solidFill>
                  <a:srgbClr val="FFFFFF"/>
                </a:solidFill>
                <a:latin typeface="Arial"/>
                <a:cs typeface="Arial"/>
              </a:rPr>
              <a:t>70</a:t>
            </a:fld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915" y="1006805"/>
            <a:ext cx="11214100" cy="238442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62865" marR="5080" indent="-50800">
              <a:lnSpc>
                <a:spcPts val="8970"/>
              </a:lnSpc>
              <a:spcBef>
                <a:spcPts val="835"/>
              </a:spcBef>
            </a:pPr>
            <a:r>
              <a:rPr dirty="0" sz="8000" spc="-755"/>
              <a:t>VOICE</a:t>
            </a:r>
            <a:r>
              <a:rPr dirty="0" sz="8000" spc="-755" b="0">
                <a:latin typeface="Arial"/>
                <a:cs typeface="Arial"/>
              </a:rPr>
              <a:t>-</a:t>
            </a:r>
            <a:r>
              <a:rPr dirty="0" sz="8000" spc="-1105"/>
              <a:t>COMMAND</a:t>
            </a:r>
            <a:r>
              <a:rPr dirty="0" sz="8000" spc="-190"/>
              <a:t> </a:t>
            </a:r>
            <a:r>
              <a:rPr dirty="0" sz="8000" spc="-844"/>
              <a:t>ACTIVATION</a:t>
            </a:r>
            <a:r>
              <a:rPr dirty="0" sz="8000" spc="-155"/>
              <a:t> </a:t>
            </a:r>
            <a:r>
              <a:rPr dirty="0" sz="8000" spc="-1165"/>
              <a:t>OF </a:t>
            </a:r>
            <a:r>
              <a:rPr dirty="0" sz="8000" spc="-745"/>
              <a:t>JACO2</a:t>
            </a:r>
            <a:r>
              <a:rPr dirty="0" sz="8000" spc="-190"/>
              <a:t> </a:t>
            </a:r>
            <a:r>
              <a:rPr dirty="0" sz="8000" spc="-1095"/>
              <a:t>THROUGH</a:t>
            </a:r>
            <a:r>
              <a:rPr dirty="0" sz="8000" spc="-204"/>
              <a:t> </a:t>
            </a:r>
            <a:r>
              <a:rPr dirty="0" sz="8000" spc="-1050"/>
              <a:t>ROS</a:t>
            </a:r>
            <a:r>
              <a:rPr dirty="0" sz="8000" spc="-170"/>
              <a:t> </a:t>
            </a:r>
            <a:r>
              <a:rPr dirty="0" sz="8000" spc="-855"/>
              <a:t>&amp;</a:t>
            </a:r>
            <a:r>
              <a:rPr dirty="0" sz="8000" spc="-170"/>
              <a:t> </a:t>
            </a:r>
            <a:r>
              <a:rPr dirty="0" sz="8000" spc="-969"/>
              <a:t>PYTHON</a:t>
            </a:r>
            <a:endParaRPr sz="80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300" y="5823203"/>
            <a:ext cx="2726436" cy="8732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6613" y="3121913"/>
            <a:ext cx="9615170" cy="355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17395" marR="5080" indent="2046605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Carlos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Mella-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Rijo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Department</a:t>
            </a:r>
            <a:r>
              <a:rPr dirty="0" sz="40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4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Electrical</a:t>
            </a:r>
            <a:r>
              <a:rPr dirty="0" sz="40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Engineering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University</a:t>
            </a:r>
            <a:r>
              <a:rPr dirty="0" sz="4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4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85">
                <a:solidFill>
                  <a:srgbClr val="FFFFFF"/>
                </a:solidFill>
                <a:latin typeface="Carlito"/>
                <a:cs typeface="Carlito"/>
              </a:rPr>
              <a:t>Texas</a:t>
            </a:r>
            <a:r>
              <a:rPr dirty="0" sz="4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4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Arlington</a:t>
            </a:r>
            <a:endParaRPr sz="4000">
              <a:latin typeface="Carlito"/>
              <a:cs typeface="Carlito"/>
            </a:endParaRPr>
          </a:p>
          <a:p>
            <a:pPr marL="5294630">
              <a:lnSpc>
                <a:spcPct val="100000"/>
              </a:lnSpc>
            </a:pP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2023</a:t>
            </a:r>
            <a:endParaRPr sz="4000">
              <a:latin typeface="Carlito"/>
              <a:cs typeface="Carlito"/>
            </a:endParaRPr>
          </a:p>
          <a:p>
            <a:pPr marL="12700" marR="6838315">
              <a:lnSpc>
                <a:spcPct val="100000"/>
              </a:lnSpc>
              <a:spcBef>
                <a:spcPts val="1864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212" y="851916"/>
              <a:ext cx="10671048" cy="521360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2648" y="891539"/>
              <a:ext cx="10556875" cy="5100955"/>
            </a:xfrm>
            <a:custGeom>
              <a:avLst/>
              <a:gdLst/>
              <a:ahLst/>
              <a:cxnLst/>
              <a:rect l="l" t="t" r="r" b="b"/>
              <a:pathLst>
                <a:path w="10556875" h="5100955">
                  <a:moveTo>
                    <a:pt x="10556748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10556748" y="5100828"/>
                  </a:lnTo>
                  <a:lnTo>
                    <a:pt x="1055674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6046" y="-55676"/>
            <a:ext cx="463931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775"/>
              <a:t>PROJECT</a:t>
            </a:r>
            <a:r>
              <a:rPr dirty="0" sz="6600" spc="-114"/>
              <a:t> </a:t>
            </a:r>
            <a:r>
              <a:rPr dirty="0" sz="6600" spc="-940"/>
              <a:t>GOALS</a:t>
            </a:r>
            <a:endParaRPr sz="6600"/>
          </a:p>
        </p:txBody>
      </p:sp>
      <p:sp>
        <p:nvSpPr>
          <p:cNvPr id="6" name="object 6" descr=""/>
          <p:cNvSpPr txBox="1"/>
          <p:nvPr/>
        </p:nvSpPr>
        <p:spPr>
          <a:xfrm>
            <a:off x="900480" y="1288491"/>
            <a:ext cx="10089515" cy="3866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5729605" algn="l"/>
              </a:tabLst>
            </a:pP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already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achieved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another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robotic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arm,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TurtleBot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2i's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PhantomX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Pincher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5DOF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aims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extension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former.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learning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tool,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functionality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industrial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grade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fulfill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original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aiding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impaired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easier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fashion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joystick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could.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	First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existing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functionality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robot,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seamless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commanded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benefit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everyday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8553" y="6028740"/>
            <a:ext cx="27819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73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40578" y="6120790"/>
            <a:ext cx="2367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5" b="1">
                <a:solidFill>
                  <a:srgbClr val="FFFFFF"/>
                </a:solidFill>
                <a:latin typeface="Liberation Sans Narrow"/>
                <a:cs typeface="Liberation Sans Narrow"/>
              </a:rPr>
              <a:t>5/15/2023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1210" y="899160"/>
            <a:ext cx="5049265" cy="50825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5401" y="5980582"/>
            <a:ext cx="27565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0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5401" y="6407911"/>
            <a:ext cx="2781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75385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------</a:t>
            </a:r>
            <a:r>
              <a:rPr dirty="0" sz="6600" spc="-760">
                <a:solidFill>
                  <a:srgbClr val="00AFEF"/>
                </a:solidFill>
              </a:rPr>
              <a:t>SECTION</a:t>
            </a:r>
            <a:r>
              <a:rPr dirty="0" sz="6600" spc="65">
                <a:solidFill>
                  <a:srgbClr val="00AFEF"/>
                </a:solidFill>
              </a:rPr>
              <a:t> </a:t>
            </a:r>
            <a:r>
              <a:rPr dirty="0" sz="6600" spc="-655">
                <a:solidFill>
                  <a:srgbClr val="00AFEF"/>
                </a:solidFill>
              </a:rPr>
              <a:t>ONE-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180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94259" y="921207"/>
            <a:ext cx="6755130" cy="43611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ct val="98100"/>
              </a:lnSpc>
              <a:spcBef>
                <a:spcPts val="320"/>
              </a:spcBef>
            </a:pPr>
            <a:r>
              <a:rPr dirty="0" sz="9600" spc="-1190" b="1">
                <a:solidFill>
                  <a:srgbClr val="FFFFFF"/>
                </a:solidFill>
                <a:latin typeface="Liberation Sans Narrow"/>
                <a:cs typeface="Liberation Sans Narrow"/>
              </a:rPr>
              <a:t>CREATING</a:t>
            </a:r>
            <a:r>
              <a:rPr dirty="0" sz="96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105" b="1">
                <a:solidFill>
                  <a:srgbClr val="FFFFFF"/>
                </a:solidFill>
                <a:latin typeface="Liberation Sans Narrow"/>
                <a:cs typeface="Liberation Sans Narrow"/>
              </a:rPr>
              <a:t>VOICE </a:t>
            </a:r>
            <a:r>
              <a:rPr dirty="0" sz="9600" spc="-1340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9600" spc="-2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415" b="1">
                <a:solidFill>
                  <a:srgbClr val="FFFFFF"/>
                </a:solidFill>
                <a:latin typeface="Liberation Sans Narrow"/>
                <a:cs typeface="Liberation Sans Narrow"/>
              </a:rPr>
              <a:t>FOR </a:t>
            </a:r>
            <a:r>
              <a:rPr dirty="0" sz="9600" spc="-1100" b="1">
                <a:solidFill>
                  <a:srgbClr val="FFFFFF"/>
                </a:solidFill>
                <a:latin typeface="Liberation Sans Narrow"/>
                <a:cs typeface="Liberation Sans Narrow"/>
              </a:rPr>
              <a:t>JACO</a:t>
            </a:r>
            <a:r>
              <a:rPr dirty="0" sz="9600" spc="-204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9600" spc="-1350" b="1">
                <a:solidFill>
                  <a:srgbClr val="FFFFFF"/>
                </a:solidFill>
                <a:latin typeface="Liberation Sans Narrow"/>
                <a:cs typeface="Liberation Sans Narrow"/>
              </a:rPr>
              <a:t>ARM</a:t>
            </a:r>
            <a:endParaRPr sz="96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21663" y="5272227"/>
            <a:ext cx="40392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00AFEF"/>
                </a:solidFill>
                <a:latin typeface="Liberation Sans Narrow"/>
                <a:cs typeface="Liberation Sans Narrow"/>
              </a:rPr>
              <a:t>5/15/23</a:t>
            </a:r>
            <a:r>
              <a:rPr dirty="0" sz="4800" spc="-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20" b="1">
                <a:solidFill>
                  <a:srgbClr val="00AFE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1" y="790955"/>
              <a:ext cx="4364736" cy="53522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9287" y="830580"/>
              <a:ext cx="4250690" cy="5240020"/>
            </a:xfrm>
            <a:custGeom>
              <a:avLst/>
              <a:gdLst/>
              <a:ahLst/>
              <a:cxnLst/>
              <a:rect l="l" t="t" r="r" b="b"/>
              <a:pathLst>
                <a:path w="4250690" h="5240020">
                  <a:moveTo>
                    <a:pt x="4250436" y="0"/>
                  </a:moveTo>
                  <a:lnTo>
                    <a:pt x="0" y="0"/>
                  </a:lnTo>
                  <a:lnTo>
                    <a:pt x="0" y="5239512"/>
                  </a:lnTo>
                  <a:lnTo>
                    <a:pt x="4250436" y="5239512"/>
                  </a:lnTo>
                  <a:lnTo>
                    <a:pt x="425043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85"/>
              <a:t> </a:t>
            </a: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630"/>
              <a:t>AND</a:t>
            </a:r>
            <a:r>
              <a:rPr dirty="0" sz="4800" spc="-105"/>
              <a:t> </a:t>
            </a:r>
            <a:r>
              <a:rPr dirty="0" sz="4800" spc="-570"/>
              <a:t>KINOVA</a:t>
            </a:r>
            <a:r>
              <a:rPr dirty="0" sz="4800" spc="-75"/>
              <a:t> </a:t>
            </a:r>
            <a:r>
              <a:rPr dirty="0" sz="4800" spc="-470"/>
              <a:t>JACO2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509016" y="860552"/>
            <a:ext cx="4035425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0" marR="508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Provided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240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Robotics'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UGV</a:t>
            </a:r>
            <a:endParaRPr sz="2400">
              <a:latin typeface="Carlito"/>
              <a:cs typeface="Carlito"/>
            </a:endParaRPr>
          </a:p>
          <a:p>
            <a:pPr marL="456565" indent="-456565">
              <a:lnSpc>
                <a:spcPct val="100000"/>
              </a:lnSpc>
              <a:buFont typeface="Arial"/>
              <a:buChar char="•"/>
              <a:tabLst>
                <a:tab pos="456565" algn="l"/>
                <a:tab pos="204787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Comes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with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	Kinova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endParaRPr sz="2400">
              <a:latin typeface="Carlito"/>
              <a:cs typeface="Carlito"/>
            </a:endParaRPr>
          </a:p>
          <a:p>
            <a:pPr marL="457200">
              <a:lnSpc>
                <a:spcPct val="100000"/>
              </a:lnSpc>
            </a:pP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endParaRPr sz="2400">
              <a:latin typeface="Carlito"/>
              <a:cs typeface="Carlito"/>
            </a:endParaRPr>
          </a:p>
          <a:p>
            <a:pPr marL="457200" marR="105410" indent="-457200">
              <a:lnSpc>
                <a:spcPct val="100000"/>
              </a:lnSpc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power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the arm</a:t>
            </a:r>
            <a:endParaRPr sz="2400">
              <a:latin typeface="Carlito"/>
              <a:cs typeface="Carlito"/>
            </a:endParaRPr>
          </a:p>
          <a:p>
            <a:pPr algn="just" marL="454659" marR="170180" indent="-45465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now,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going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USB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endParaRPr sz="2400">
              <a:latin typeface="Carlito"/>
              <a:cs typeface="Carlito"/>
            </a:endParaRPr>
          </a:p>
          <a:p>
            <a:pPr marL="457200" marR="110489" indent="-457200">
              <a:lnSpc>
                <a:spcPct val="100000"/>
              </a:lnSpc>
              <a:buFont typeface="Arial"/>
              <a:buChar char="•"/>
              <a:tabLst>
                <a:tab pos="45720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computer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possibly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used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later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7172" y="6035751"/>
            <a:ext cx="27819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10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0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5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934711" y="854963"/>
            <a:ext cx="7078980" cy="5870575"/>
            <a:chOff x="4934711" y="854963"/>
            <a:chExt cx="7078980" cy="587057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4711" y="854963"/>
              <a:ext cx="6288023" cy="522220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140578" y="6120790"/>
            <a:ext cx="2367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85" b="1">
                <a:solidFill>
                  <a:srgbClr val="FFFFFF"/>
                </a:solidFill>
                <a:latin typeface="Liberation Sans Narrow"/>
                <a:cs typeface="Liberation Sans Narrow"/>
              </a:rPr>
              <a:t>5/15/2023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4672"/>
            <a:ext cx="3605784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0"/>
              <a:t>JOYSTICK</a:t>
            </a:r>
            <a:r>
              <a:rPr dirty="0" sz="4800" spc="-65"/>
              <a:t> </a:t>
            </a:r>
            <a:r>
              <a:rPr dirty="0" sz="4800" spc="-670"/>
              <a:t>MOVEMENT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487172" y="6009843"/>
            <a:ext cx="27813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25" b="1">
                <a:solidFill>
                  <a:srgbClr val="FFFFFF"/>
                </a:solidFill>
                <a:latin typeface="Liberation Sans Narrow"/>
                <a:cs typeface="Liberation Sans Narrow"/>
              </a:rPr>
              <a:t>DYNAMIC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NETWORKS</a:t>
            </a:r>
            <a:r>
              <a:rPr dirty="0" sz="2800" spc="-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350" b="1">
                <a:solidFill>
                  <a:srgbClr val="FFFFFF"/>
                </a:solidFill>
                <a:latin typeface="Liberation Sans Narrow"/>
                <a:cs typeface="Liberation Sans Narrow"/>
              </a:rPr>
              <a:t>&amp; </a:t>
            </a:r>
            <a:r>
              <a:rPr dirty="0" sz="2800" spc="-395" b="1">
                <a:solidFill>
                  <a:srgbClr val="FFFFFF"/>
                </a:solidFill>
                <a:latin typeface="Liberation Sans Narrow"/>
                <a:cs typeface="Liberation Sans Narrow"/>
              </a:rPr>
              <a:t>CONTROL</a:t>
            </a:r>
            <a:r>
              <a:rPr dirty="0" sz="2800" spc="-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-400" b="1">
                <a:solidFill>
                  <a:srgbClr val="FFFFFF"/>
                </a:solidFill>
                <a:latin typeface="Liberation Sans Narrow"/>
                <a:cs typeface="Liberation Sans Narrow"/>
              </a:rPr>
              <a:t>LABORATORY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76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852671" y="818388"/>
            <a:ext cx="8161020" cy="5907405"/>
            <a:chOff x="3852671" y="818388"/>
            <a:chExt cx="8161020" cy="590740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2671" y="818388"/>
              <a:ext cx="7551420" cy="52593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0" y="844296"/>
            <a:ext cx="3550920" cy="5241290"/>
          </a:xfrm>
          <a:prstGeom prst="rect">
            <a:avLst/>
          </a:prstGeom>
          <a:solidFill>
            <a:srgbClr val="171616"/>
          </a:solidFill>
        </p:spPr>
        <p:txBody>
          <a:bodyPr wrap="square" lIns="0" tIns="108585" rIns="0" bIns="0" rtlCol="0" vert="horz">
            <a:spAutoFit/>
          </a:bodyPr>
          <a:lstStyle/>
          <a:p>
            <a:pPr marL="285750" indent="-139700">
              <a:lnSpc>
                <a:spcPct val="100000"/>
              </a:lnSpc>
              <a:spcBef>
                <a:spcPts val="855"/>
              </a:spcBef>
              <a:buSzPct val="95000"/>
              <a:buFont typeface="Trebuchet MS"/>
              <a:buChar char="•"/>
              <a:tabLst>
                <a:tab pos="285750" algn="l"/>
              </a:tabLst>
            </a:pP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20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dirty="0" sz="20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rlito"/>
                <a:cs typeface="Carlito"/>
              </a:rPr>
              <a:t>Jaco's</a:t>
            </a:r>
            <a:r>
              <a:rPr dirty="0" sz="20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joints</a:t>
            </a:r>
            <a:endParaRPr sz="2000">
              <a:latin typeface="Carlito"/>
              <a:cs typeface="Carlito"/>
            </a:endParaRPr>
          </a:p>
          <a:p>
            <a:pPr marL="16002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20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rlito"/>
                <a:cs typeface="Carlito"/>
              </a:rPr>
              <a:t>proceeding</a:t>
            </a:r>
            <a:endParaRPr sz="2000">
              <a:latin typeface="Carlito"/>
              <a:cs typeface="Carlito"/>
            </a:endParaRPr>
          </a:p>
          <a:p>
            <a:pPr lvl="1" marL="617220" marR="523240" indent="-13970">
              <a:lnSpc>
                <a:spcPct val="100000"/>
              </a:lnSpc>
              <a:spcBef>
                <a:spcPts val="5"/>
              </a:spcBef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Jaco2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upon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20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65">
                <a:solidFill>
                  <a:srgbClr val="FFFFFF"/>
                </a:solidFill>
                <a:latin typeface="Trebuchet MS"/>
                <a:cs typeface="Trebuchet MS"/>
              </a:rPr>
              <a:t>Jackal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mount</a:t>
            </a:r>
            <a:endParaRPr sz="2000">
              <a:latin typeface="Trebuchet MS"/>
              <a:cs typeface="Trebuchet MS"/>
            </a:endParaRPr>
          </a:p>
          <a:p>
            <a:pPr lvl="1" marL="617220" marR="264795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besides</a:t>
            </a:r>
            <a:r>
              <a:rPr dirty="0" sz="20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dirty="0" sz="20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plug</a:t>
            </a:r>
            <a:endParaRPr sz="2000">
              <a:latin typeface="Trebuchet MS"/>
              <a:cs typeface="Trebuchet MS"/>
            </a:endParaRPr>
          </a:p>
          <a:p>
            <a:pPr lvl="2" marL="1074420" marR="177800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12001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0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5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found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2000">
              <a:latin typeface="Trebuchet MS"/>
              <a:cs typeface="Trebuchet MS"/>
            </a:endParaRPr>
          </a:p>
          <a:p>
            <a:pPr lvl="1" marL="617220" marR="157480" indent="-13970">
              <a:lnSpc>
                <a:spcPct val="100000"/>
              </a:lnSpc>
              <a:buSzPct val="95000"/>
              <a:buFont typeface="Trebuchet MS"/>
              <a:buChar char="•"/>
              <a:tabLst>
                <a:tab pos="74295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Controller</a:t>
            </a:r>
            <a:r>
              <a:rPr dirty="0" sz="20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connects</a:t>
            </a:r>
            <a:r>
              <a:rPr dirty="0" sz="20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back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04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joints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000">
              <a:latin typeface="Carlito"/>
              <a:cs typeface="Carlito"/>
            </a:endParaRPr>
          </a:p>
          <a:p>
            <a:pPr marL="617220" marR="10350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20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20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except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"thumb"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25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though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missed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far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5805" y="6092748"/>
            <a:ext cx="19399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376"/>
              <a:ext cx="11643360" cy="54361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62000"/>
              <a:ext cx="11588750" cy="5323840"/>
            </a:xfrm>
            <a:custGeom>
              <a:avLst/>
              <a:gdLst/>
              <a:ahLst/>
              <a:cxnLst/>
              <a:rect l="l" t="t" r="r" b="b"/>
              <a:pathLst>
                <a:path w="11588750" h="5323840">
                  <a:moveTo>
                    <a:pt x="11588496" y="0"/>
                  </a:moveTo>
                  <a:lnTo>
                    <a:pt x="0" y="0"/>
                  </a:lnTo>
                  <a:lnTo>
                    <a:pt x="0" y="5323332"/>
                  </a:lnTo>
                  <a:lnTo>
                    <a:pt x="11588496" y="5323332"/>
                  </a:lnTo>
                  <a:lnTo>
                    <a:pt x="1158849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4800" spc="-425"/>
              <a:t>JOINT</a:t>
            </a:r>
            <a:r>
              <a:rPr dirty="0" sz="4800" spc="-90"/>
              <a:t> </a:t>
            </a:r>
            <a:r>
              <a:rPr dirty="0" sz="4800" spc="-555"/>
              <a:t>ACTION</a:t>
            </a:r>
            <a:r>
              <a:rPr dirty="0" sz="4800" spc="-90"/>
              <a:t> </a:t>
            </a:r>
            <a:r>
              <a:rPr dirty="0" sz="4800" spc="-525"/>
              <a:t>CLIENT</a:t>
            </a:r>
            <a:r>
              <a:rPr dirty="0" sz="4800" spc="-90"/>
              <a:t> </a:t>
            </a:r>
            <a:r>
              <a:rPr dirty="0" sz="4800" spc="-670"/>
              <a:t>MOVEMENT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4309871" y="757427"/>
            <a:ext cx="7882255" cy="5968365"/>
            <a:chOff x="4309871" y="757427"/>
            <a:chExt cx="7882255" cy="596836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871" y="757427"/>
              <a:ext cx="7882128" cy="537514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75361" y="786764"/>
            <a:ext cx="3947160" cy="5361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Next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connect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Char char="•"/>
              <a:tabLst>
                <a:tab pos="557530" algn="l"/>
              </a:tabLst>
            </a:pP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USB2.0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type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endParaRPr sz="1400">
              <a:latin typeface="Trebuchet MS"/>
              <a:cs typeface="Trebuchet MS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Downloaded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kinova_ros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1400">
              <a:latin typeface="Trebuchet MS"/>
              <a:cs typeface="Trebuchet MS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Built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workspace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jaco_ws</a:t>
            </a:r>
            <a:endParaRPr sz="1400">
              <a:latin typeface="Carlito"/>
              <a:cs typeface="Carlito"/>
            </a:endParaRPr>
          </a:p>
          <a:p>
            <a:pPr lvl="1" marL="558165" indent="-100330">
              <a:lnSpc>
                <a:spcPct val="100000"/>
              </a:lnSpc>
              <a:buSzPct val="92857"/>
              <a:buFont typeface="Trebuchet MS"/>
              <a:buChar char="•"/>
              <a:tabLst>
                <a:tab pos="5581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Github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readme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tried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Jaco</a:t>
            </a:r>
            <a:endParaRPr sz="1400">
              <a:latin typeface="Trebuchet MS"/>
              <a:cs typeface="Trebuchet MS"/>
            </a:endParaRPr>
          </a:p>
          <a:p>
            <a:pPr marL="1003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issues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sprang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it: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file</a:t>
            </a:r>
            <a:endParaRPr sz="14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kinova_robot.launch</a:t>
            </a:r>
            <a:endParaRPr sz="1400">
              <a:latin typeface="Carlito"/>
              <a:cs typeface="Carlito"/>
            </a:endParaRPr>
          </a:p>
          <a:p>
            <a:pPr lvl="2" marL="9271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xacro.py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deprecated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noetic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edit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instances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being</a:t>
            </a:r>
            <a:r>
              <a:rPr dirty="0" sz="1400" spc="5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called.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replace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"xacro"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4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xacro</a:t>
            </a:r>
            <a:endParaRPr sz="1400">
              <a:latin typeface="Carlito"/>
              <a:cs typeface="Carlito"/>
            </a:endParaRPr>
          </a:p>
          <a:p>
            <a:pPr algn="just" lvl="1" marL="469900" marR="32384" indent="-12065">
              <a:lnSpc>
                <a:spcPct val="100000"/>
              </a:lnSpc>
              <a:spcBef>
                <a:spcPts val="5"/>
              </a:spcBef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written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python2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syntax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usable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installation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example,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  <a:p>
            <a:pPr algn="just" marL="4699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"joints_action_client.py"</a:t>
            </a:r>
            <a:r>
              <a:rPr dirty="0" sz="14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script</a:t>
            </a:r>
            <a:endParaRPr sz="1400">
              <a:latin typeface="Trebuchet MS"/>
              <a:cs typeface="Trebuchet MS"/>
            </a:endParaRPr>
          </a:p>
          <a:p>
            <a:pPr algn="just"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differently</a:t>
            </a:r>
            <a:endParaRPr sz="1400">
              <a:latin typeface="Carlito"/>
              <a:cs typeface="Carlito"/>
            </a:endParaRPr>
          </a:p>
          <a:p>
            <a:pPr algn="just" marL="4699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turtlebot_arm</a:t>
            </a:r>
            <a:endParaRPr sz="1400">
              <a:latin typeface="Carlito"/>
              <a:cs typeface="Carlito"/>
            </a:endParaRPr>
          </a:p>
          <a:p>
            <a:pPr lvl="2" marL="10147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angle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published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endParaRPr sz="1400">
              <a:latin typeface="Carlito"/>
              <a:cs typeface="Carlito"/>
            </a:endParaRPr>
          </a:p>
          <a:p>
            <a:pPr marL="927100" marR="8255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position measured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degrees</a:t>
            </a:r>
            <a:endParaRPr sz="1400">
              <a:latin typeface="Trebuchet MS"/>
              <a:cs typeface="Trebuchet MS"/>
            </a:endParaRPr>
          </a:p>
          <a:p>
            <a:pPr lvl="3" marL="1384300" marR="21018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4719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Ex.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Publishing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10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deg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2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10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deg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deg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5805" y="6094534"/>
            <a:ext cx="19399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77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9879" y="711708"/>
              <a:ext cx="6283452" cy="54665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09316" y="751331"/>
              <a:ext cx="6169660" cy="5354320"/>
            </a:xfrm>
            <a:custGeom>
              <a:avLst/>
              <a:gdLst/>
              <a:ahLst/>
              <a:cxnLst/>
              <a:rect l="l" t="t" r="r" b="b"/>
              <a:pathLst>
                <a:path w="6169659" h="5354320">
                  <a:moveTo>
                    <a:pt x="6169152" y="0"/>
                  </a:moveTo>
                  <a:lnTo>
                    <a:pt x="0" y="0"/>
                  </a:lnTo>
                  <a:lnTo>
                    <a:pt x="0" y="5353812"/>
                  </a:lnTo>
                  <a:lnTo>
                    <a:pt x="6169152" y="5353812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45"/>
              <a:t>PLANNING</a:t>
            </a:r>
            <a:r>
              <a:rPr dirty="0" sz="4800" spc="-100"/>
              <a:t> </a:t>
            </a:r>
            <a:r>
              <a:rPr dirty="0" sz="4800" spc="-575"/>
              <a:t>POTENTIAL</a:t>
            </a:r>
            <a:r>
              <a:rPr dirty="0" sz="4800" spc="-75"/>
              <a:t> </a:t>
            </a:r>
            <a:r>
              <a:rPr dirty="0" sz="4800" spc="-545"/>
              <a:t>APP</a:t>
            </a:r>
            <a:r>
              <a:rPr dirty="0" sz="4800" spc="-110"/>
              <a:t> </a:t>
            </a:r>
            <a:r>
              <a:rPr dirty="0" sz="4800" spc="-625"/>
              <a:t>FEATURES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093847" y="861186"/>
            <a:ext cx="598043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6580" indent="-11430">
              <a:lnSpc>
                <a:spcPct val="100000"/>
              </a:lnSpc>
              <a:spcBef>
                <a:spcPts val="95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distance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operate:</a:t>
            </a:r>
            <a:endParaRPr sz="1600">
              <a:latin typeface="Carlito"/>
              <a:cs typeface="Carlito"/>
            </a:endParaRPr>
          </a:p>
          <a:p>
            <a:pPr lvl="1" marL="469900" marR="71691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quantities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when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giving commands</a:t>
            </a:r>
            <a:endParaRPr sz="1600">
              <a:latin typeface="Carlito"/>
              <a:cs typeface="Carlito"/>
            </a:endParaRPr>
          </a:p>
          <a:p>
            <a:pPr lvl="1" marL="5715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5715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translate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seamlessly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colloquial</a:t>
            </a:r>
            <a:endParaRPr sz="1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endParaRPr sz="1600">
              <a:latin typeface="Carlito"/>
              <a:cs typeface="Carlito"/>
            </a:endParaRPr>
          </a:p>
          <a:p>
            <a:pPr lvl="2" marL="10280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"move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x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radians"</a:t>
            </a:r>
            <a:endParaRPr sz="1600">
              <a:latin typeface="Carlito"/>
              <a:cs typeface="Carlito"/>
            </a:endParaRPr>
          </a:p>
          <a:p>
            <a:pPr algn="just" lvl="1" marL="469900" marR="16510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compound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movements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simple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possible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15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don't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motor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individually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tedious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joystick</a:t>
            </a:r>
            <a:endParaRPr sz="1600">
              <a:latin typeface="Carlito"/>
              <a:cs typeface="Carlito"/>
            </a:endParaRPr>
          </a:p>
          <a:p>
            <a:pPr marL="1143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143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600" spc="3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units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meters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solves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three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endParaRPr sz="1600">
              <a:latin typeface="Carlito"/>
              <a:cs typeface="Carlito"/>
            </a:endParaRPr>
          </a:p>
          <a:p>
            <a:pPr marL="12700" marR="40576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recognition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library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be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extended</a:t>
            </a:r>
            <a:endParaRPr sz="1600">
              <a:latin typeface="Carlito"/>
              <a:cs typeface="Carlito"/>
            </a:endParaRPr>
          </a:p>
          <a:p>
            <a:pPr marL="113664" indent="-112395">
              <a:lnSpc>
                <a:spcPct val="100000"/>
              </a:lnSpc>
              <a:spcBef>
                <a:spcPts val="1920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debating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whether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endParaRPr sz="1600">
              <a:latin typeface="Carlito"/>
              <a:cs typeface="Carlito"/>
            </a:endParaRPr>
          </a:p>
          <a:p>
            <a:pPr lvl="1" marL="5708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gives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enough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feedback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esp.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1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headless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chair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mount</a:t>
            </a:r>
            <a:endParaRPr sz="1600">
              <a:latin typeface="Carlito"/>
              <a:cs typeface="Carlito"/>
            </a:endParaRPr>
          </a:p>
          <a:p>
            <a:pPr lvl="1" marL="5708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Terminal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debugging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endParaRPr sz="1600">
              <a:latin typeface="Carlito"/>
              <a:cs typeface="Carlito"/>
            </a:endParaRPr>
          </a:p>
          <a:p>
            <a:pPr lvl="1" marL="469900" marR="252729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GUI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provide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clearer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status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doing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inlcude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RViz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RQT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somehow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5805" y="6094534"/>
            <a:ext cx="193992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77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9" y="684276"/>
              <a:ext cx="7158228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74036" y="723900"/>
              <a:ext cx="7044055" cy="5334000"/>
            </a:xfrm>
            <a:custGeom>
              <a:avLst/>
              <a:gdLst/>
              <a:ahLst/>
              <a:cxnLst/>
              <a:rect l="l" t="t" r="r" b="b"/>
              <a:pathLst>
                <a:path w="7044055" h="5334000">
                  <a:moveTo>
                    <a:pt x="7043927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7043927" y="5334000"/>
                  </a:lnTo>
                  <a:lnTo>
                    <a:pt x="7043927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5"/>
              <a:t>FIGURING</a:t>
            </a:r>
            <a:r>
              <a:rPr dirty="0" sz="4800" spc="-80"/>
              <a:t> </a:t>
            </a:r>
            <a:r>
              <a:rPr dirty="0" sz="4800" spc="-640"/>
              <a:t>OUT</a:t>
            </a:r>
            <a:r>
              <a:rPr dirty="0" sz="4800" spc="-114"/>
              <a:t> </a:t>
            </a:r>
            <a:r>
              <a:rPr dirty="0" sz="4800" spc="-655"/>
              <a:t>CONTROL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12466" y="816101"/>
            <a:ext cx="657987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40335" algn="l"/>
              </a:tabLst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ways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2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difficulties.</a:t>
            </a:r>
            <a:endParaRPr sz="1400">
              <a:latin typeface="Carlito"/>
              <a:cs typeface="Carlito"/>
            </a:endParaRPr>
          </a:p>
          <a:p>
            <a:pPr marL="1003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figure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4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commands.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return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home: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"rosservice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/j2n6s300_driver/in/home_arm"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JointVelocity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message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format:</a:t>
            </a:r>
            <a:endParaRPr sz="14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rostopic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</a:t>
            </a:r>
            <a:r>
              <a:rPr dirty="0" sz="14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14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100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/j2n6s300_driver/in/joint_velocity</a:t>
            </a:r>
            <a:r>
              <a:rPr dirty="0" sz="14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kinova_msgs/JointVelocity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"{joint1</a:t>
            </a:r>
            <a:endParaRPr sz="14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joint2: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joint3: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joint4: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joint5: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joint6: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10.0}"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proving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difficult.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output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is: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/j2n6s300_driver/out/cartesian_command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"Cartesian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realized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calling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KinovaComm::setCartesianPosition()</a:t>
            </a:r>
            <a:r>
              <a:rPr dirty="0" sz="14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customized node."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yet.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Opted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400">
              <a:latin typeface="Carlito"/>
              <a:cs typeface="Carlito"/>
            </a:endParaRPr>
          </a:p>
          <a:p>
            <a:pPr lvl="1" marL="756285" marR="39306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python-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motion: pose_action_client.py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joint_action_client.py</a:t>
            </a:r>
            <a:endParaRPr sz="1400">
              <a:latin typeface="Carlito"/>
              <a:cs typeface="Carlito"/>
            </a:endParaRPr>
          </a:p>
          <a:p>
            <a:pPr lvl="2" marL="1213485" marR="23177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“Pose”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inputs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cartesian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position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x,y,z)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14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link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rotation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x,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y,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w)</a:t>
            </a:r>
            <a:endParaRPr sz="1400">
              <a:latin typeface="Carlito"/>
              <a:cs typeface="Carlito"/>
            </a:endParaRPr>
          </a:p>
          <a:p>
            <a:pPr lvl="3" marL="1670685" indent="-286385">
              <a:lnSpc>
                <a:spcPct val="100000"/>
              </a:lnSpc>
              <a:buFont typeface="Arial"/>
              <a:buChar char="•"/>
              <a:tabLst>
                <a:tab pos="16706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specifically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location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endParaRPr sz="14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“Joints”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radian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degree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endParaRPr sz="14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joints/positions.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over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motors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achieve.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built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prevent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would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often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publish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use.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Suspect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5805" y="6094534"/>
            <a:ext cx="19431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79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9" y="684276"/>
              <a:ext cx="7158228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74036" y="723900"/>
              <a:ext cx="7044055" cy="5334000"/>
            </a:xfrm>
            <a:custGeom>
              <a:avLst/>
              <a:gdLst/>
              <a:ahLst/>
              <a:cxnLst/>
              <a:rect l="l" t="t" r="r" b="b"/>
              <a:pathLst>
                <a:path w="7044055" h="5334000">
                  <a:moveTo>
                    <a:pt x="7043927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7043927" y="5334000"/>
                  </a:lnTo>
                  <a:lnTo>
                    <a:pt x="7043927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5"/>
              <a:t>FIGURING</a:t>
            </a:r>
            <a:r>
              <a:rPr dirty="0" sz="4800" spc="-80"/>
              <a:t> </a:t>
            </a:r>
            <a:r>
              <a:rPr dirty="0" sz="4800" spc="-640"/>
              <a:t>OUT</a:t>
            </a:r>
            <a:r>
              <a:rPr dirty="0" sz="4800" spc="-114"/>
              <a:t> </a:t>
            </a:r>
            <a:r>
              <a:rPr dirty="0" sz="4800" spc="-655"/>
              <a:t>CONTROL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12466" y="816101"/>
            <a:ext cx="657987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40335" algn="l"/>
              </a:tabLst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ways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2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arm.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having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difficulties.</a:t>
            </a:r>
            <a:endParaRPr sz="1400">
              <a:latin typeface="Carlito"/>
              <a:cs typeface="Carlito"/>
            </a:endParaRPr>
          </a:p>
          <a:p>
            <a:pPr marL="1003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figure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4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commands.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return</a:t>
            </a:r>
            <a:r>
              <a:rPr dirty="0" sz="1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home: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"rosservice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/j2n6s300_driver/in/home_arm"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JointVelocity</a:t>
            </a:r>
            <a:r>
              <a:rPr dirty="0" sz="1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message</a:t>
            </a:r>
            <a:r>
              <a:rPr dirty="0" sz="1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format:</a:t>
            </a:r>
            <a:endParaRPr sz="14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rostopic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</a:t>
            </a:r>
            <a:r>
              <a:rPr dirty="0" sz="14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14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100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/j2n6s300_driver/in/joint_velocity</a:t>
            </a:r>
            <a:r>
              <a:rPr dirty="0" sz="1400" spc="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kinova_msgs/JointVelocity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"{joint1</a:t>
            </a:r>
            <a:endParaRPr sz="1400">
              <a:latin typeface="Carlito"/>
              <a:cs typeface="Carlito"/>
            </a:endParaRPr>
          </a:p>
          <a:p>
            <a:pPr marL="12134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joint2: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joint3: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joint4: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joint5: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0.0,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joint6: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10.0}"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proving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difficult.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output</a:t>
            </a:r>
            <a:r>
              <a:rPr dirty="0" sz="1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topic</a:t>
            </a:r>
            <a:r>
              <a:rPr dirty="0" sz="14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is: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/j2n6s300_driver/out/cartesian_command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"Cartesian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position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control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realized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calling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KinovaComm::setCartesianPosition()</a:t>
            </a:r>
            <a:r>
              <a:rPr dirty="0" sz="14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customized node."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yet.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Opted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instead.</a:t>
            </a:r>
            <a:endParaRPr sz="1400">
              <a:latin typeface="Carlito"/>
              <a:cs typeface="Carlito"/>
            </a:endParaRPr>
          </a:p>
          <a:p>
            <a:pPr lvl="1" marL="756285" marR="39306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python-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included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motion: pose_action_client.py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joint_action_client.py</a:t>
            </a:r>
            <a:endParaRPr sz="1400">
              <a:latin typeface="Carlito"/>
              <a:cs typeface="Carlito"/>
            </a:endParaRPr>
          </a:p>
          <a:p>
            <a:pPr lvl="2" marL="1213485" marR="23177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“Pose”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inputs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cartesian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position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x,y,z)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relative</a:t>
            </a:r>
            <a:r>
              <a:rPr dirty="0" sz="14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link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rotation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x,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y,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z,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w)</a:t>
            </a:r>
            <a:endParaRPr sz="1400">
              <a:latin typeface="Carlito"/>
              <a:cs typeface="Carlito"/>
            </a:endParaRPr>
          </a:p>
          <a:p>
            <a:pPr lvl="3" marL="1670685" indent="-286385">
              <a:lnSpc>
                <a:spcPct val="100000"/>
              </a:lnSpc>
              <a:buFont typeface="Arial"/>
              <a:buChar char="•"/>
              <a:tabLst>
                <a:tab pos="16706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Refers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specifically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location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endParaRPr sz="14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“Joints”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radian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degree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endParaRPr sz="14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joints/positions.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over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motors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achieve.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built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limits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prevent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this,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pose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would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often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publish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inputs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use.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Suspect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5805" y="6094534"/>
            <a:ext cx="19431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05231" y="6553730"/>
            <a:ext cx="1244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792" y="684276"/>
              <a:ext cx="8942832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24227" y="723900"/>
              <a:ext cx="8829040" cy="5334000"/>
            </a:xfrm>
            <a:custGeom>
              <a:avLst/>
              <a:gdLst/>
              <a:ahLst/>
              <a:cxnLst/>
              <a:rect l="l" t="t" r="r" b="b"/>
              <a:pathLst>
                <a:path w="8829040" h="5334000">
                  <a:moveTo>
                    <a:pt x="882853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828532" y="5334000"/>
                  </a:lnTo>
                  <a:lnTo>
                    <a:pt x="882853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10"/>
              <a:t>BATTERY</a:t>
            </a:r>
            <a:r>
              <a:rPr dirty="0" sz="4800" spc="-100"/>
              <a:t> </a:t>
            </a:r>
            <a:r>
              <a:rPr dirty="0" sz="4800" spc="-715"/>
              <a:t>DAMAGE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61631" y="996696"/>
            <a:ext cx="5052060" cy="5728970"/>
            <a:chOff x="6961631" y="996696"/>
            <a:chExt cx="5052060" cy="57289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1631" y="996696"/>
              <a:ext cx="2171700" cy="20574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683" y="3393947"/>
              <a:ext cx="2343912" cy="20955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033777" y="821816"/>
            <a:ext cx="4257040" cy="468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Batteries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completing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basic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pins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battery’s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charging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port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melted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deformed</a:t>
            </a:r>
            <a:endParaRPr sz="1800">
              <a:latin typeface="Carlito"/>
              <a:cs typeface="Carlito"/>
            </a:endParaRPr>
          </a:p>
          <a:p>
            <a:pPr marL="299085" marR="5969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searching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online,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contact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gave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listings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digikey: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Molex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Connector: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MiniFit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5557</a:t>
            </a:r>
            <a:endParaRPr sz="1800">
              <a:latin typeface="Carlito"/>
              <a:cs typeface="Carlito"/>
            </a:endParaRPr>
          </a:p>
          <a:p>
            <a:pPr lvl="1" marL="756285" marR="36830" indent="-287020">
              <a:lnSpc>
                <a:spcPct val="100000"/>
              </a:lnSpc>
              <a:buClr>
                <a:srgbClr val="1F2228"/>
              </a:buClr>
              <a:buFont typeface="Arial"/>
              <a:buChar char="•"/>
              <a:tabLst>
                <a:tab pos="756285" algn="l"/>
              </a:tabLst>
            </a:pPr>
            <a:r>
              <a:rPr dirty="0" u="sng" sz="18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https://www.digikey.ca/en/products/</a:t>
            </a:r>
            <a:r>
              <a:rPr dirty="0" u="none" sz="1800" spc="-2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detail/molex/0039013028/2405392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ts val="2155"/>
              </a:lnSpc>
              <a:spcBef>
                <a:spcPts val="1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Pins: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Play"/>
                <a:cs typeface="Play"/>
              </a:rPr>
              <a:t>0457501211</a:t>
            </a:r>
            <a:endParaRPr sz="1800">
              <a:latin typeface="Play"/>
              <a:cs typeface="Play"/>
            </a:endParaRPr>
          </a:p>
          <a:p>
            <a:pPr lvl="1" marL="756285" indent="-286385">
              <a:lnSpc>
                <a:spcPts val="2155"/>
              </a:lnSpc>
              <a:buClr>
                <a:srgbClr val="1F2228"/>
              </a:buClr>
              <a:buFont typeface="Arial"/>
              <a:buChar char="•"/>
              <a:tabLst>
                <a:tab pos="756285" algn="l"/>
              </a:tabLst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7"/>
              </a:rPr>
              <a:t>https://www.digikey.ca/en/products/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7"/>
              </a:rPr>
              <a:t>detail/molex/0457501211/2404781</a:t>
            </a:r>
            <a:endParaRPr sz="1800">
              <a:latin typeface="Carlito"/>
              <a:cs typeface="Carlito"/>
            </a:endParaRPr>
          </a:p>
          <a:p>
            <a:pPr marL="299085" marR="84455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ordered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use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compatible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5805" y="6094534"/>
            <a:ext cx="19431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491" y="758951"/>
              <a:ext cx="6451092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66927" y="798576"/>
              <a:ext cx="6337300" cy="5334000"/>
            </a:xfrm>
            <a:custGeom>
              <a:avLst/>
              <a:gdLst/>
              <a:ahLst/>
              <a:cxnLst/>
              <a:rect l="l" t="t" r="r" b="b"/>
              <a:pathLst>
                <a:path w="6337300" h="5334000">
                  <a:moveTo>
                    <a:pt x="633679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6336792" y="5334000"/>
                  </a:lnTo>
                  <a:lnTo>
                    <a:pt x="633679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95"/>
              <a:t>CHARGING</a:t>
            </a:r>
            <a:r>
              <a:rPr dirty="0" sz="4800" spc="-90"/>
              <a:t> </a:t>
            </a:r>
            <a:r>
              <a:rPr dirty="0" sz="4800" spc="-484"/>
              <a:t>WITH</a:t>
            </a:r>
            <a:r>
              <a:rPr dirty="0" sz="4800" spc="-85"/>
              <a:t> </a:t>
            </a:r>
            <a:r>
              <a:rPr dirty="0" sz="4800" spc="-655"/>
              <a:t>MELTED</a:t>
            </a:r>
            <a:r>
              <a:rPr dirty="0" sz="4800" spc="-90"/>
              <a:t> </a:t>
            </a:r>
            <a:r>
              <a:rPr dirty="0" sz="4800" spc="-630"/>
              <a:t>PORT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06768" y="797051"/>
            <a:ext cx="5107305" cy="5928360"/>
            <a:chOff x="6906768" y="797051"/>
            <a:chExt cx="5107305" cy="59283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768" y="797051"/>
              <a:ext cx="4727448" cy="532942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32510" y="810259"/>
            <a:ext cx="5923280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Spare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ordered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fix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800">
              <a:latin typeface="Carlito"/>
              <a:cs typeface="Carlito"/>
            </a:endParaRPr>
          </a:p>
          <a:p>
            <a:pPr marL="299085" marR="30670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meantime,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sufficient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contact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while pressure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reinforced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3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electrical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tape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so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charge.</a:t>
            </a:r>
            <a:endParaRPr sz="1800">
              <a:latin typeface="Carlito"/>
              <a:cs typeface="Carlito"/>
            </a:endParaRPr>
          </a:p>
          <a:p>
            <a:pPr marL="299085" marR="901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battery,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indicator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shut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know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of,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keep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watch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exceed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endParaRPr sz="1800">
              <a:latin typeface="Carlito"/>
              <a:cs typeface="Carlito"/>
            </a:endParaRPr>
          </a:p>
          <a:p>
            <a:pPr marL="299085" marR="2095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measure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meter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prongs</a:t>
            </a:r>
            <a:endParaRPr sz="1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Li-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Ion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Nominal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26v,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unsure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peak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charge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stop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charging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minutes</a:t>
            </a:r>
            <a:endParaRPr sz="1800">
              <a:latin typeface="Carlito"/>
              <a:cs typeface="Carlito"/>
            </a:endParaRPr>
          </a:p>
          <a:p>
            <a:pPr marL="299085" marR="2228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hopefully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parts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transit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84316" y="6122576"/>
            <a:ext cx="154051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82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711708"/>
            <a:ext cx="4742688" cy="54467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63607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5"/>
              <a:t>USING</a:t>
            </a:r>
            <a:r>
              <a:rPr dirty="0" sz="4800" spc="-85"/>
              <a:t> </a:t>
            </a:r>
            <a:r>
              <a:rPr dirty="0" sz="4800" spc="-520"/>
              <a:t>MOVEIT!</a:t>
            </a:r>
            <a:r>
              <a:rPr dirty="0" sz="4800" spc="-100"/>
              <a:t> </a:t>
            </a:r>
            <a:r>
              <a:rPr dirty="0" sz="4800" spc="-595"/>
              <a:t>SUCCESSFULLY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5928" y="751331"/>
            <a:ext cx="4628515" cy="5334000"/>
          </a:xfrm>
          <a:prstGeom prst="rect">
            <a:avLst/>
          </a:prstGeom>
          <a:solidFill>
            <a:srgbClr val="171616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374650" marR="222885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Tested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action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clients,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cumbersome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endParaRPr sz="2400">
              <a:latin typeface="Carlito"/>
              <a:cs typeface="Carlito"/>
            </a:endParaRPr>
          </a:p>
          <a:p>
            <a:pPr marL="374650" marR="109220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much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endParaRPr sz="2400">
              <a:latin typeface="Carlito"/>
              <a:cs typeface="Carlito"/>
            </a:endParaRPr>
          </a:p>
          <a:p>
            <a:pPr marL="374650" indent="-286385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allows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way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400">
              <a:latin typeface="Carlito"/>
              <a:cs typeface="Carlito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compound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movements.</a:t>
            </a:r>
            <a:endParaRPr sz="2400">
              <a:latin typeface="Carlito"/>
              <a:cs typeface="Carlito"/>
            </a:endParaRPr>
          </a:p>
          <a:p>
            <a:pPr algn="just" marL="372745" marR="444500" indent="-285115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Otherwise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2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2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deal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quarternions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send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Jaco.</a:t>
            </a:r>
            <a:endParaRPr sz="2400">
              <a:latin typeface="Carlito"/>
              <a:cs typeface="Carlito"/>
            </a:endParaRPr>
          </a:p>
          <a:p>
            <a:pPr marL="374650" marR="1206500" indent="-287020">
              <a:lnSpc>
                <a:spcPct val="100000"/>
              </a:lnSpc>
              <a:buFont typeface="Arial"/>
              <a:buChar char="•"/>
              <a:tabLst>
                <a:tab pos="374650" algn="l"/>
              </a:tabLst>
            </a:pP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"roslaunch j2n6s300_moveit_config j2n6s300_demo.launch"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2791" y="739140"/>
            <a:ext cx="7379208" cy="537057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84316" y="6122576"/>
            <a:ext cx="154051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82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1990832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1932920" cy="5221605"/>
            </a:xfrm>
            <a:custGeom>
              <a:avLst/>
              <a:gdLst/>
              <a:ahLst/>
              <a:cxnLst/>
              <a:rect l="l" t="t" r="r" b="b"/>
              <a:pathLst>
                <a:path w="11932920" h="5221605">
                  <a:moveTo>
                    <a:pt x="11932920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1932920" y="5221224"/>
                  </a:lnTo>
                  <a:lnTo>
                    <a:pt x="119329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1501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0"/>
              <a:t> </a:t>
            </a:r>
            <a:r>
              <a:rPr dirty="0" sz="4800" spc="-665"/>
              <a:t>ARM</a:t>
            </a:r>
            <a:r>
              <a:rPr dirty="0" sz="4800" spc="-100"/>
              <a:t> </a:t>
            </a:r>
            <a:r>
              <a:rPr dirty="0" sz="4800" spc="-560"/>
              <a:t>CARTESIAN</a:t>
            </a:r>
            <a:r>
              <a:rPr dirty="0" sz="4800" spc="-60"/>
              <a:t> </a:t>
            </a:r>
            <a:r>
              <a:rPr dirty="0" sz="4800" spc="-525"/>
              <a:t>DIRECTIONS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83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93535" y="792480"/>
            <a:ext cx="5998845" cy="5933440"/>
            <a:chOff x="6193535" y="792480"/>
            <a:chExt cx="5998845" cy="59334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3535" y="792480"/>
              <a:ext cx="5998464" cy="51953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972299" y="2892552"/>
              <a:ext cx="4662805" cy="2557780"/>
            </a:xfrm>
            <a:custGeom>
              <a:avLst/>
              <a:gdLst/>
              <a:ahLst/>
              <a:cxnLst/>
              <a:rect l="l" t="t" r="r" b="b"/>
              <a:pathLst>
                <a:path w="4662805" h="2557779">
                  <a:moveTo>
                    <a:pt x="109093" y="2399919"/>
                  </a:moveTo>
                  <a:lnTo>
                    <a:pt x="0" y="2557526"/>
                  </a:lnTo>
                  <a:lnTo>
                    <a:pt x="191516" y="2550287"/>
                  </a:lnTo>
                  <a:lnTo>
                    <a:pt x="171536" y="2513838"/>
                  </a:lnTo>
                  <a:lnTo>
                    <a:pt x="139065" y="2513838"/>
                  </a:lnTo>
                  <a:lnTo>
                    <a:pt x="111505" y="2463800"/>
                  </a:lnTo>
                  <a:lnTo>
                    <a:pt x="136571" y="2450050"/>
                  </a:lnTo>
                  <a:lnTo>
                    <a:pt x="109093" y="2399919"/>
                  </a:lnTo>
                  <a:close/>
                </a:path>
                <a:path w="4662805" h="2557779">
                  <a:moveTo>
                    <a:pt x="136571" y="2450050"/>
                  </a:moveTo>
                  <a:lnTo>
                    <a:pt x="111505" y="2463800"/>
                  </a:lnTo>
                  <a:lnTo>
                    <a:pt x="139065" y="2513838"/>
                  </a:lnTo>
                  <a:lnTo>
                    <a:pt x="164030" y="2500143"/>
                  </a:lnTo>
                  <a:lnTo>
                    <a:pt x="136571" y="2450050"/>
                  </a:lnTo>
                  <a:close/>
                </a:path>
                <a:path w="4662805" h="2557779">
                  <a:moveTo>
                    <a:pt x="164030" y="2500143"/>
                  </a:moveTo>
                  <a:lnTo>
                    <a:pt x="139065" y="2513838"/>
                  </a:lnTo>
                  <a:lnTo>
                    <a:pt x="171536" y="2513838"/>
                  </a:lnTo>
                  <a:lnTo>
                    <a:pt x="164030" y="2500143"/>
                  </a:lnTo>
                  <a:close/>
                </a:path>
                <a:path w="4662805" h="2557779">
                  <a:moveTo>
                    <a:pt x="4498328" y="57418"/>
                  </a:moveTo>
                  <a:lnTo>
                    <a:pt x="136571" y="2450050"/>
                  </a:lnTo>
                  <a:lnTo>
                    <a:pt x="164030" y="2500143"/>
                  </a:lnTo>
                  <a:lnTo>
                    <a:pt x="4525819" y="107493"/>
                  </a:lnTo>
                  <a:lnTo>
                    <a:pt x="4498328" y="57418"/>
                  </a:lnTo>
                  <a:close/>
                </a:path>
                <a:path w="4662805" h="2557779">
                  <a:moveTo>
                    <a:pt x="4632183" y="43687"/>
                  </a:moveTo>
                  <a:lnTo>
                    <a:pt x="4523358" y="43687"/>
                  </a:lnTo>
                  <a:lnTo>
                    <a:pt x="4550918" y="93725"/>
                  </a:lnTo>
                  <a:lnTo>
                    <a:pt x="4525819" y="107493"/>
                  </a:lnTo>
                  <a:lnTo>
                    <a:pt x="4553331" y="157607"/>
                  </a:lnTo>
                  <a:lnTo>
                    <a:pt x="4632183" y="43687"/>
                  </a:lnTo>
                  <a:close/>
                </a:path>
                <a:path w="4662805" h="2557779">
                  <a:moveTo>
                    <a:pt x="4523358" y="43687"/>
                  </a:moveTo>
                  <a:lnTo>
                    <a:pt x="4498328" y="57418"/>
                  </a:lnTo>
                  <a:lnTo>
                    <a:pt x="4525819" y="107493"/>
                  </a:lnTo>
                  <a:lnTo>
                    <a:pt x="4550918" y="93725"/>
                  </a:lnTo>
                  <a:lnTo>
                    <a:pt x="4523358" y="43687"/>
                  </a:lnTo>
                  <a:close/>
                </a:path>
                <a:path w="4662805" h="2557779">
                  <a:moveTo>
                    <a:pt x="4662424" y="0"/>
                  </a:moveTo>
                  <a:lnTo>
                    <a:pt x="4470781" y="7238"/>
                  </a:lnTo>
                  <a:lnTo>
                    <a:pt x="4498328" y="57418"/>
                  </a:lnTo>
                  <a:lnTo>
                    <a:pt x="4523358" y="43687"/>
                  </a:lnTo>
                  <a:lnTo>
                    <a:pt x="4632183" y="43687"/>
                  </a:lnTo>
                  <a:lnTo>
                    <a:pt x="46624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66303" y="2602991"/>
              <a:ext cx="3708400" cy="2846705"/>
            </a:xfrm>
            <a:custGeom>
              <a:avLst/>
              <a:gdLst/>
              <a:ahLst/>
              <a:cxnLst/>
              <a:rect l="l" t="t" r="r" b="b"/>
              <a:pathLst>
                <a:path w="3708400" h="2846704">
                  <a:moveTo>
                    <a:pt x="3554706" y="2764438"/>
                  </a:moveTo>
                  <a:lnTo>
                    <a:pt x="3519931" y="2809748"/>
                  </a:lnTo>
                  <a:lnTo>
                    <a:pt x="3708019" y="2846197"/>
                  </a:lnTo>
                  <a:lnTo>
                    <a:pt x="3676772" y="2781808"/>
                  </a:lnTo>
                  <a:lnTo>
                    <a:pt x="3577336" y="2781808"/>
                  </a:lnTo>
                  <a:lnTo>
                    <a:pt x="3554706" y="2764438"/>
                  </a:lnTo>
                  <a:close/>
                </a:path>
                <a:path w="3708400" h="2846704">
                  <a:moveTo>
                    <a:pt x="3589504" y="2719099"/>
                  </a:moveTo>
                  <a:lnTo>
                    <a:pt x="3554706" y="2764438"/>
                  </a:lnTo>
                  <a:lnTo>
                    <a:pt x="3577336" y="2781808"/>
                  </a:lnTo>
                  <a:lnTo>
                    <a:pt x="3612134" y="2736469"/>
                  </a:lnTo>
                  <a:lnTo>
                    <a:pt x="3589504" y="2719099"/>
                  </a:lnTo>
                  <a:close/>
                </a:path>
                <a:path w="3708400" h="2846704">
                  <a:moveTo>
                    <a:pt x="3624326" y="2673731"/>
                  </a:moveTo>
                  <a:lnTo>
                    <a:pt x="3589504" y="2719099"/>
                  </a:lnTo>
                  <a:lnTo>
                    <a:pt x="3612134" y="2736469"/>
                  </a:lnTo>
                  <a:lnTo>
                    <a:pt x="3577336" y="2781808"/>
                  </a:lnTo>
                  <a:lnTo>
                    <a:pt x="3676772" y="2781808"/>
                  </a:lnTo>
                  <a:lnTo>
                    <a:pt x="3624326" y="2673731"/>
                  </a:lnTo>
                  <a:close/>
                </a:path>
                <a:path w="3708400" h="2846704">
                  <a:moveTo>
                    <a:pt x="153432" y="81723"/>
                  </a:moveTo>
                  <a:lnTo>
                    <a:pt x="118614" y="127047"/>
                  </a:lnTo>
                  <a:lnTo>
                    <a:pt x="3554706" y="2764438"/>
                  </a:lnTo>
                  <a:lnTo>
                    <a:pt x="3589504" y="2719099"/>
                  </a:lnTo>
                  <a:lnTo>
                    <a:pt x="153432" y="81723"/>
                  </a:lnTo>
                  <a:close/>
                </a:path>
                <a:path w="3708400" h="2846704">
                  <a:moveTo>
                    <a:pt x="0" y="0"/>
                  </a:moveTo>
                  <a:lnTo>
                    <a:pt x="83820" y="172338"/>
                  </a:lnTo>
                  <a:lnTo>
                    <a:pt x="118614" y="127047"/>
                  </a:lnTo>
                  <a:lnTo>
                    <a:pt x="95885" y="109600"/>
                  </a:lnTo>
                  <a:lnTo>
                    <a:pt x="130682" y="64262"/>
                  </a:lnTo>
                  <a:lnTo>
                    <a:pt x="166847" y="64262"/>
                  </a:lnTo>
                  <a:lnTo>
                    <a:pt x="188214" y="36449"/>
                  </a:lnTo>
                  <a:lnTo>
                    <a:pt x="0" y="0"/>
                  </a:lnTo>
                  <a:close/>
                </a:path>
                <a:path w="3708400" h="2846704">
                  <a:moveTo>
                    <a:pt x="130682" y="64262"/>
                  </a:moveTo>
                  <a:lnTo>
                    <a:pt x="95885" y="109600"/>
                  </a:lnTo>
                  <a:lnTo>
                    <a:pt x="118614" y="127047"/>
                  </a:lnTo>
                  <a:lnTo>
                    <a:pt x="153432" y="81723"/>
                  </a:lnTo>
                  <a:lnTo>
                    <a:pt x="130682" y="64262"/>
                  </a:lnTo>
                  <a:close/>
                </a:path>
                <a:path w="3708400" h="2846704">
                  <a:moveTo>
                    <a:pt x="166847" y="64262"/>
                  </a:moveTo>
                  <a:lnTo>
                    <a:pt x="130682" y="64262"/>
                  </a:lnTo>
                  <a:lnTo>
                    <a:pt x="153432" y="81723"/>
                  </a:lnTo>
                  <a:lnTo>
                    <a:pt x="166847" y="642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58197" y="842772"/>
              <a:ext cx="228600" cy="4878070"/>
            </a:xfrm>
            <a:custGeom>
              <a:avLst/>
              <a:gdLst/>
              <a:ahLst/>
              <a:cxnLst/>
              <a:rect l="l" t="t" r="r" b="b"/>
              <a:pathLst>
                <a:path w="228600" h="4878070">
                  <a:moveTo>
                    <a:pt x="114321" y="4706662"/>
                  </a:moveTo>
                  <a:lnTo>
                    <a:pt x="57150" y="4707382"/>
                  </a:lnTo>
                  <a:lnTo>
                    <a:pt x="145033" y="4877739"/>
                  </a:lnTo>
                  <a:lnTo>
                    <a:pt x="214081" y="4735195"/>
                  </a:lnTo>
                  <a:lnTo>
                    <a:pt x="114680" y="4735195"/>
                  </a:lnTo>
                  <a:lnTo>
                    <a:pt x="114321" y="4706662"/>
                  </a:lnTo>
                  <a:close/>
                </a:path>
                <a:path w="228600" h="4878070">
                  <a:moveTo>
                    <a:pt x="171470" y="4705942"/>
                  </a:moveTo>
                  <a:lnTo>
                    <a:pt x="114321" y="4706662"/>
                  </a:lnTo>
                  <a:lnTo>
                    <a:pt x="114680" y="4735195"/>
                  </a:lnTo>
                  <a:lnTo>
                    <a:pt x="171830" y="4734559"/>
                  </a:lnTo>
                  <a:lnTo>
                    <a:pt x="171470" y="4705942"/>
                  </a:lnTo>
                  <a:close/>
                </a:path>
                <a:path w="228600" h="4878070">
                  <a:moveTo>
                    <a:pt x="228600" y="4705223"/>
                  </a:moveTo>
                  <a:lnTo>
                    <a:pt x="171470" y="4705942"/>
                  </a:lnTo>
                  <a:lnTo>
                    <a:pt x="171830" y="4734559"/>
                  </a:lnTo>
                  <a:lnTo>
                    <a:pt x="114680" y="4735195"/>
                  </a:lnTo>
                  <a:lnTo>
                    <a:pt x="214081" y="4735195"/>
                  </a:lnTo>
                  <a:lnTo>
                    <a:pt x="228600" y="4705223"/>
                  </a:lnTo>
                  <a:close/>
                </a:path>
                <a:path w="228600" h="4878070">
                  <a:moveTo>
                    <a:pt x="114278" y="171026"/>
                  </a:moveTo>
                  <a:lnTo>
                    <a:pt x="57128" y="171746"/>
                  </a:lnTo>
                  <a:lnTo>
                    <a:pt x="114321" y="4706662"/>
                  </a:lnTo>
                  <a:lnTo>
                    <a:pt x="171470" y="4705942"/>
                  </a:lnTo>
                  <a:lnTo>
                    <a:pt x="114278" y="171026"/>
                  </a:lnTo>
                  <a:close/>
                </a:path>
                <a:path w="228600" h="4878070">
                  <a:moveTo>
                    <a:pt x="83566" y="0"/>
                  </a:moveTo>
                  <a:lnTo>
                    <a:pt x="0" y="172465"/>
                  </a:lnTo>
                  <a:lnTo>
                    <a:pt x="57128" y="171746"/>
                  </a:lnTo>
                  <a:lnTo>
                    <a:pt x="56769" y="143255"/>
                  </a:lnTo>
                  <a:lnTo>
                    <a:pt x="113919" y="142493"/>
                  </a:lnTo>
                  <a:lnTo>
                    <a:pt x="157097" y="142493"/>
                  </a:lnTo>
                  <a:lnTo>
                    <a:pt x="83566" y="0"/>
                  </a:lnTo>
                  <a:close/>
                </a:path>
                <a:path w="228600" h="4878070">
                  <a:moveTo>
                    <a:pt x="113919" y="142493"/>
                  </a:moveTo>
                  <a:lnTo>
                    <a:pt x="56769" y="143255"/>
                  </a:lnTo>
                  <a:lnTo>
                    <a:pt x="57128" y="171746"/>
                  </a:lnTo>
                  <a:lnTo>
                    <a:pt x="114278" y="171026"/>
                  </a:lnTo>
                  <a:lnTo>
                    <a:pt x="113919" y="142493"/>
                  </a:lnTo>
                  <a:close/>
                </a:path>
                <a:path w="228600" h="4878070">
                  <a:moveTo>
                    <a:pt x="157097" y="142493"/>
                  </a:moveTo>
                  <a:lnTo>
                    <a:pt x="113919" y="142493"/>
                  </a:lnTo>
                  <a:lnTo>
                    <a:pt x="114278" y="171026"/>
                  </a:lnTo>
                  <a:lnTo>
                    <a:pt x="171450" y="170306"/>
                  </a:lnTo>
                  <a:lnTo>
                    <a:pt x="157097" y="1424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82346" y="850519"/>
            <a:ext cx="5216525" cy="398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7155">
              <a:lnSpc>
                <a:spcPct val="100000"/>
              </a:lnSpc>
              <a:spcBef>
                <a:spcPts val="105"/>
              </a:spcBef>
              <a:buSzPct val="95000"/>
              <a:buFont typeface="Arial"/>
              <a:buChar char="•"/>
              <a:tabLst>
                <a:tab pos="1003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kinova_ros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readme:</a:t>
            </a:r>
            <a:endParaRPr sz="2000">
              <a:latin typeface="Carlito"/>
              <a:cs typeface="Carlito"/>
            </a:endParaRPr>
          </a:p>
          <a:p>
            <a:pPr lvl="1" marL="469900" marR="5080" indent="-9525">
              <a:lnSpc>
                <a:spcPct val="100000"/>
              </a:lnSpc>
              <a:buSzPct val="95000"/>
              <a:buFont typeface="Arial"/>
              <a:buChar char="•"/>
              <a:tabLst>
                <a:tab pos="5575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coordinate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root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frame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following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rules:</a:t>
            </a:r>
            <a:endParaRPr sz="2000">
              <a:latin typeface="Carlito"/>
              <a:cs typeface="Carlito"/>
            </a:endParaRPr>
          </a:p>
          <a:p>
            <a:pPr lvl="2" marL="927100" marR="340360" indent="-9525">
              <a:lnSpc>
                <a:spcPct val="100000"/>
              </a:lnSpc>
              <a:buSzPct val="95000"/>
              <a:buFont typeface="Arial"/>
              <a:buChar char="•"/>
              <a:tabLst>
                <a:tab pos="1014730" algn="l"/>
              </a:tabLst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origin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intersection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bottom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plane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cylinder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r>
              <a:rPr dirty="0" sz="20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line.</a:t>
            </a:r>
            <a:endParaRPr sz="2000">
              <a:latin typeface="Carlito"/>
              <a:cs typeface="Carlito"/>
            </a:endParaRPr>
          </a:p>
          <a:p>
            <a:pPr algn="just" marL="927100" marR="58293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+x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directing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facing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panel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(where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power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switch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cable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socket</a:t>
            </a:r>
            <a:r>
              <a:rPr dirty="0" sz="20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locate).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+y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towards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facing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base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panel.</a:t>
            </a:r>
            <a:endParaRPr sz="2000">
              <a:latin typeface="Carlito"/>
              <a:cs typeface="Carlito"/>
            </a:endParaRPr>
          </a:p>
          <a:p>
            <a:pPr marL="927100" marR="88836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+z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axis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upwards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robot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standing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20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FFFFFF"/>
                </a:solidFill>
                <a:latin typeface="Carlito"/>
                <a:cs typeface="Carlito"/>
              </a:rPr>
              <a:t>flat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surface.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992869" y="763651"/>
            <a:ext cx="4229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AF50"/>
                </a:solidFill>
                <a:latin typeface="Carlito"/>
                <a:cs typeface="Carlito"/>
              </a:rPr>
              <a:t>+Z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49642" y="2131517"/>
            <a:ext cx="374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6FC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45071" y="5232603"/>
            <a:ext cx="361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166352" y="5278323"/>
            <a:ext cx="3454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F50"/>
                </a:solidFill>
                <a:latin typeface="Carlito"/>
                <a:cs typeface="Carlito"/>
              </a:rPr>
              <a:t>-</a:t>
            </a:r>
            <a:r>
              <a:rPr dirty="0" sz="3200" spc="-50" b="1">
                <a:solidFill>
                  <a:srgbClr val="00AF50"/>
                </a:solidFill>
                <a:latin typeface="Carlito"/>
                <a:cs typeface="Carlito"/>
              </a:rPr>
              <a:t>Z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406378" y="5278323"/>
            <a:ext cx="452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6FC0"/>
                </a:solidFill>
                <a:latin typeface="Carlito"/>
                <a:cs typeface="Carlito"/>
              </a:rPr>
              <a:t>+X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406378" y="2397632"/>
            <a:ext cx="4400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+Y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082666" y="6018377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211" y="711708"/>
              <a:ext cx="9371076" cy="54467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647" y="751331"/>
              <a:ext cx="9256776" cy="5334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0"/>
              <a:t> </a:t>
            </a:r>
            <a:r>
              <a:rPr dirty="0" sz="4800" spc="-665"/>
              <a:t>ARM</a:t>
            </a:r>
            <a:r>
              <a:rPr dirty="0" sz="4800" spc="-100"/>
              <a:t> </a:t>
            </a:r>
            <a:r>
              <a:rPr dirty="0" sz="4800" spc="-595"/>
              <a:t>ROTATION</a:t>
            </a:r>
            <a:r>
              <a:rPr dirty="0" sz="4800" spc="-85"/>
              <a:t> </a:t>
            </a:r>
            <a:r>
              <a:rPr dirty="0" sz="4800" spc="-525"/>
              <a:t>DIRECTIONS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22857" y="962913"/>
            <a:ext cx="4611370" cy="454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Arrows</a:t>
            </a:r>
            <a:r>
              <a:rPr dirty="0" sz="2800" spc="-14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indicate</a:t>
            </a:r>
            <a:r>
              <a:rPr dirty="0" sz="2800" spc="-114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direction</a:t>
            </a:r>
            <a:r>
              <a:rPr dirty="0" sz="2800" spc="-12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25" b="1">
                <a:solidFill>
                  <a:srgbClr val="171616"/>
                </a:solidFill>
                <a:latin typeface="Carlito"/>
                <a:cs typeface="Carlito"/>
              </a:rPr>
              <a:t>of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positive</a:t>
            </a:r>
            <a:r>
              <a:rPr dirty="0" sz="2800" spc="-5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increment</a:t>
            </a:r>
            <a:r>
              <a:rPr dirty="0" sz="2800" spc="-45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171616"/>
                </a:solidFill>
                <a:latin typeface="Carlito"/>
                <a:cs typeface="Carlito"/>
              </a:rPr>
              <a:t>of</a:t>
            </a:r>
            <a:r>
              <a:rPr dirty="0" sz="2800" spc="-70" b="1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171616"/>
                </a:solidFill>
                <a:latin typeface="Carlito"/>
                <a:cs typeface="Carlito"/>
              </a:rPr>
              <a:t>radians</a:t>
            </a:r>
            <a:endParaRPr sz="28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1: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2: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[47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deg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313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deg]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3: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[19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deg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341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deg]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4: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1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5: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1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Joint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171616"/>
                </a:solidFill>
                <a:latin typeface="Carlito"/>
                <a:cs typeface="Carlito"/>
              </a:rPr>
              <a:t>6:</a:t>
            </a:r>
            <a:endParaRPr sz="20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Limits: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[0</a:t>
            </a:r>
            <a:r>
              <a:rPr dirty="0" sz="2000" spc="-4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171616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171616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171616"/>
                </a:solidFill>
                <a:latin typeface="Carlito"/>
                <a:cs typeface="Carlito"/>
              </a:rPr>
              <a:t>360]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792979" y="519683"/>
            <a:ext cx="5628640" cy="5628640"/>
            <a:chOff x="4792979" y="519683"/>
            <a:chExt cx="5628640" cy="562864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2979" y="519683"/>
              <a:ext cx="5628132" cy="562813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140955" y="4570475"/>
              <a:ext cx="463550" cy="424180"/>
            </a:xfrm>
            <a:custGeom>
              <a:avLst/>
              <a:gdLst/>
              <a:ahLst/>
              <a:cxnLst/>
              <a:rect l="l" t="t" r="r" b="b"/>
              <a:pathLst>
                <a:path w="463550" h="424179">
                  <a:moveTo>
                    <a:pt x="94234" y="0"/>
                  </a:moveTo>
                  <a:lnTo>
                    <a:pt x="0" y="105918"/>
                  </a:lnTo>
                  <a:lnTo>
                    <a:pt x="52959" y="105918"/>
                  </a:lnTo>
                  <a:lnTo>
                    <a:pt x="67375" y="156643"/>
                  </a:lnTo>
                  <a:lnTo>
                    <a:pt x="86786" y="203959"/>
                  </a:lnTo>
                  <a:lnTo>
                    <a:pt x="110773" y="247546"/>
                  </a:lnTo>
                  <a:lnTo>
                    <a:pt x="138919" y="287085"/>
                  </a:lnTo>
                  <a:lnTo>
                    <a:pt x="170804" y="322257"/>
                  </a:lnTo>
                  <a:lnTo>
                    <a:pt x="206009" y="352742"/>
                  </a:lnTo>
                  <a:lnTo>
                    <a:pt x="244118" y="378221"/>
                  </a:lnTo>
                  <a:lnTo>
                    <a:pt x="284710" y="398375"/>
                  </a:lnTo>
                  <a:lnTo>
                    <a:pt x="327368" y="412884"/>
                  </a:lnTo>
                  <a:lnTo>
                    <a:pt x="371673" y="421430"/>
                  </a:lnTo>
                  <a:lnTo>
                    <a:pt x="417206" y="423693"/>
                  </a:lnTo>
                  <a:lnTo>
                    <a:pt x="463550" y="419354"/>
                  </a:lnTo>
                  <a:lnTo>
                    <a:pt x="420225" y="409086"/>
                  </a:lnTo>
                  <a:lnTo>
                    <a:pt x="378865" y="393218"/>
                  </a:lnTo>
                  <a:lnTo>
                    <a:pt x="339805" y="372094"/>
                  </a:lnTo>
                  <a:lnTo>
                    <a:pt x="303379" y="346057"/>
                  </a:lnTo>
                  <a:lnTo>
                    <a:pt x="269922" y="315452"/>
                  </a:lnTo>
                  <a:lnTo>
                    <a:pt x="239768" y="280621"/>
                  </a:lnTo>
                  <a:lnTo>
                    <a:pt x="213252" y="241908"/>
                  </a:lnTo>
                  <a:lnTo>
                    <a:pt x="190709" y="199658"/>
                  </a:lnTo>
                  <a:lnTo>
                    <a:pt x="172472" y="154213"/>
                  </a:lnTo>
                  <a:lnTo>
                    <a:pt x="158876" y="105918"/>
                  </a:lnTo>
                  <a:lnTo>
                    <a:pt x="211836" y="105918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51547" y="4570475"/>
              <a:ext cx="475615" cy="424180"/>
            </a:xfrm>
            <a:custGeom>
              <a:avLst/>
              <a:gdLst/>
              <a:ahLst/>
              <a:cxnLst/>
              <a:rect l="l" t="t" r="r" b="b"/>
              <a:pathLst>
                <a:path w="475615" h="424179">
                  <a:moveTo>
                    <a:pt x="475360" y="0"/>
                  </a:moveTo>
                  <a:lnTo>
                    <a:pt x="369443" y="0"/>
                  </a:lnTo>
                  <a:lnTo>
                    <a:pt x="366958" y="49399"/>
                  </a:lnTo>
                  <a:lnTo>
                    <a:pt x="359688" y="97127"/>
                  </a:lnTo>
                  <a:lnTo>
                    <a:pt x="347910" y="142865"/>
                  </a:lnTo>
                  <a:lnTo>
                    <a:pt x="331901" y="186296"/>
                  </a:lnTo>
                  <a:lnTo>
                    <a:pt x="311937" y="227101"/>
                  </a:lnTo>
                  <a:lnTo>
                    <a:pt x="288296" y="264962"/>
                  </a:lnTo>
                  <a:lnTo>
                    <a:pt x="261254" y="299561"/>
                  </a:lnTo>
                  <a:lnTo>
                    <a:pt x="231089" y="330579"/>
                  </a:lnTo>
                  <a:lnTo>
                    <a:pt x="198076" y="357698"/>
                  </a:lnTo>
                  <a:lnTo>
                    <a:pt x="162494" y="380600"/>
                  </a:lnTo>
                  <a:lnTo>
                    <a:pt x="124618" y="398966"/>
                  </a:lnTo>
                  <a:lnTo>
                    <a:pt x="84726" y="412479"/>
                  </a:lnTo>
                  <a:lnTo>
                    <a:pt x="43094" y="420820"/>
                  </a:lnTo>
                  <a:lnTo>
                    <a:pt x="0" y="423672"/>
                  </a:lnTo>
                  <a:lnTo>
                    <a:pt x="105918" y="423672"/>
                  </a:lnTo>
                  <a:lnTo>
                    <a:pt x="149012" y="420820"/>
                  </a:lnTo>
                  <a:lnTo>
                    <a:pt x="190644" y="412479"/>
                  </a:lnTo>
                  <a:lnTo>
                    <a:pt x="230536" y="398966"/>
                  </a:lnTo>
                  <a:lnTo>
                    <a:pt x="268412" y="380600"/>
                  </a:lnTo>
                  <a:lnTo>
                    <a:pt x="303994" y="357698"/>
                  </a:lnTo>
                  <a:lnTo>
                    <a:pt x="337007" y="330579"/>
                  </a:lnTo>
                  <a:lnTo>
                    <a:pt x="367172" y="299561"/>
                  </a:lnTo>
                  <a:lnTo>
                    <a:pt x="394214" y="264962"/>
                  </a:lnTo>
                  <a:lnTo>
                    <a:pt x="417855" y="227101"/>
                  </a:lnTo>
                  <a:lnTo>
                    <a:pt x="437819" y="186296"/>
                  </a:lnTo>
                  <a:lnTo>
                    <a:pt x="453828" y="142865"/>
                  </a:lnTo>
                  <a:lnTo>
                    <a:pt x="465606" y="97127"/>
                  </a:lnTo>
                  <a:lnTo>
                    <a:pt x="472876" y="49399"/>
                  </a:lnTo>
                  <a:lnTo>
                    <a:pt x="47536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40955" y="4570475"/>
              <a:ext cx="886460" cy="424180"/>
            </a:xfrm>
            <a:custGeom>
              <a:avLst/>
              <a:gdLst/>
              <a:ahLst/>
              <a:cxnLst/>
              <a:rect l="l" t="t" r="r" b="b"/>
              <a:pathLst>
                <a:path w="886459" h="424179">
                  <a:moveTo>
                    <a:pt x="463550" y="419354"/>
                  </a:moveTo>
                  <a:lnTo>
                    <a:pt x="420225" y="409086"/>
                  </a:lnTo>
                  <a:lnTo>
                    <a:pt x="378865" y="393218"/>
                  </a:lnTo>
                  <a:lnTo>
                    <a:pt x="339805" y="372094"/>
                  </a:lnTo>
                  <a:lnTo>
                    <a:pt x="303379" y="346057"/>
                  </a:lnTo>
                  <a:lnTo>
                    <a:pt x="269922" y="315452"/>
                  </a:lnTo>
                  <a:lnTo>
                    <a:pt x="239768" y="280621"/>
                  </a:lnTo>
                  <a:lnTo>
                    <a:pt x="213252" y="241908"/>
                  </a:lnTo>
                  <a:lnTo>
                    <a:pt x="190709" y="199658"/>
                  </a:lnTo>
                  <a:lnTo>
                    <a:pt x="172472" y="154213"/>
                  </a:lnTo>
                  <a:lnTo>
                    <a:pt x="158876" y="105918"/>
                  </a:lnTo>
                  <a:lnTo>
                    <a:pt x="211836" y="105918"/>
                  </a:lnTo>
                  <a:lnTo>
                    <a:pt x="94234" y="0"/>
                  </a:lnTo>
                  <a:lnTo>
                    <a:pt x="0" y="105918"/>
                  </a:lnTo>
                  <a:lnTo>
                    <a:pt x="52959" y="105918"/>
                  </a:lnTo>
                  <a:lnTo>
                    <a:pt x="66996" y="155483"/>
                  </a:lnTo>
                  <a:lnTo>
                    <a:pt x="85858" y="201917"/>
                  </a:lnTo>
                  <a:lnTo>
                    <a:pt x="109169" y="244886"/>
                  </a:lnTo>
                  <a:lnTo>
                    <a:pt x="136551" y="284054"/>
                  </a:lnTo>
                  <a:lnTo>
                    <a:pt x="167629" y="319086"/>
                  </a:lnTo>
                  <a:lnTo>
                    <a:pt x="202024" y="349647"/>
                  </a:lnTo>
                  <a:lnTo>
                    <a:pt x="239361" y="375403"/>
                  </a:lnTo>
                  <a:lnTo>
                    <a:pt x="279263" y="396018"/>
                  </a:lnTo>
                  <a:lnTo>
                    <a:pt x="321353" y="411158"/>
                  </a:lnTo>
                  <a:lnTo>
                    <a:pt x="365254" y="420487"/>
                  </a:lnTo>
                  <a:lnTo>
                    <a:pt x="410591" y="423672"/>
                  </a:lnTo>
                  <a:lnTo>
                    <a:pt x="516509" y="423672"/>
                  </a:lnTo>
                  <a:lnTo>
                    <a:pt x="559603" y="420820"/>
                  </a:lnTo>
                  <a:lnTo>
                    <a:pt x="601235" y="412479"/>
                  </a:lnTo>
                  <a:lnTo>
                    <a:pt x="641127" y="398966"/>
                  </a:lnTo>
                  <a:lnTo>
                    <a:pt x="679003" y="380600"/>
                  </a:lnTo>
                  <a:lnTo>
                    <a:pt x="714585" y="357698"/>
                  </a:lnTo>
                  <a:lnTo>
                    <a:pt x="747598" y="330579"/>
                  </a:lnTo>
                  <a:lnTo>
                    <a:pt x="777763" y="299561"/>
                  </a:lnTo>
                  <a:lnTo>
                    <a:pt x="804805" y="264962"/>
                  </a:lnTo>
                  <a:lnTo>
                    <a:pt x="828446" y="227101"/>
                  </a:lnTo>
                  <a:lnTo>
                    <a:pt x="848410" y="186296"/>
                  </a:lnTo>
                  <a:lnTo>
                    <a:pt x="864419" y="142865"/>
                  </a:lnTo>
                  <a:lnTo>
                    <a:pt x="876197" y="97127"/>
                  </a:lnTo>
                  <a:lnTo>
                    <a:pt x="883467" y="49399"/>
                  </a:lnTo>
                  <a:lnTo>
                    <a:pt x="885951" y="0"/>
                  </a:lnTo>
                  <a:lnTo>
                    <a:pt x="780034" y="0"/>
                  </a:lnTo>
                  <a:lnTo>
                    <a:pt x="777549" y="49399"/>
                  </a:lnTo>
                  <a:lnTo>
                    <a:pt x="770279" y="97127"/>
                  </a:lnTo>
                  <a:lnTo>
                    <a:pt x="758501" y="142865"/>
                  </a:lnTo>
                  <a:lnTo>
                    <a:pt x="742492" y="186296"/>
                  </a:lnTo>
                  <a:lnTo>
                    <a:pt x="722528" y="227101"/>
                  </a:lnTo>
                  <a:lnTo>
                    <a:pt x="698887" y="264962"/>
                  </a:lnTo>
                  <a:lnTo>
                    <a:pt x="671845" y="299561"/>
                  </a:lnTo>
                  <a:lnTo>
                    <a:pt x="641680" y="330579"/>
                  </a:lnTo>
                  <a:lnTo>
                    <a:pt x="608667" y="357698"/>
                  </a:lnTo>
                  <a:lnTo>
                    <a:pt x="573085" y="380600"/>
                  </a:lnTo>
                  <a:lnTo>
                    <a:pt x="535209" y="398966"/>
                  </a:lnTo>
                  <a:lnTo>
                    <a:pt x="495317" y="412479"/>
                  </a:lnTo>
                  <a:lnTo>
                    <a:pt x="453685" y="420820"/>
                  </a:lnTo>
                  <a:lnTo>
                    <a:pt x="410591" y="423672"/>
                  </a:lnTo>
                </a:path>
              </a:pathLst>
            </a:custGeom>
            <a:ln w="12699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44764" y="3529710"/>
              <a:ext cx="327025" cy="619760"/>
            </a:xfrm>
            <a:custGeom>
              <a:avLst/>
              <a:gdLst/>
              <a:ahLst/>
              <a:cxnLst/>
              <a:rect l="l" t="t" r="r" b="b"/>
              <a:pathLst>
                <a:path w="327025" h="619760">
                  <a:moveTo>
                    <a:pt x="172592" y="0"/>
                  </a:moveTo>
                  <a:lnTo>
                    <a:pt x="0" y="34416"/>
                  </a:lnTo>
                  <a:lnTo>
                    <a:pt x="38480" y="223265"/>
                  </a:lnTo>
                  <a:lnTo>
                    <a:pt x="72008" y="167512"/>
                  </a:lnTo>
                  <a:lnTo>
                    <a:pt x="110996" y="204867"/>
                  </a:lnTo>
                  <a:lnTo>
                    <a:pt x="145777" y="244029"/>
                  </a:lnTo>
                  <a:lnTo>
                    <a:pt x="176216" y="284646"/>
                  </a:lnTo>
                  <a:lnTo>
                    <a:pt x="202174" y="326365"/>
                  </a:lnTo>
                  <a:lnTo>
                    <a:pt x="223514" y="368834"/>
                  </a:lnTo>
                  <a:lnTo>
                    <a:pt x="240099" y="411699"/>
                  </a:lnTo>
                  <a:lnTo>
                    <a:pt x="251792" y="454608"/>
                  </a:lnTo>
                  <a:lnTo>
                    <a:pt x="258454" y="497209"/>
                  </a:lnTo>
                  <a:lnTo>
                    <a:pt x="259949" y="539148"/>
                  </a:lnTo>
                  <a:lnTo>
                    <a:pt x="256139" y="580074"/>
                  </a:lnTo>
                  <a:lnTo>
                    <a:pt x="246887" y="619632"/>
                  </a:lnTo>
                  <a:lnTo>
                    <a:pt x="273978" y="587938"/>
                  </a:lnTo>
                  <a:lnTo>
                    <a:pt x="295426" y="553414"/>
                  </a:lnTo>
                  <a:lnTo>
                    <a:pt x="311303" y="516437"/>
                  </a:lnTo>
                  <a:lnTo>
                    <a:pt x="321683" y="477385"/>
                  </a:lnTo>
                  <a:lnTo>
                    <a:pt x="326639" y="436635"/>
                  </a:lnTo>
                  <a:lnTo>
                    <a:pt x="326241" y="394565"/>
                  </a:lnTo>
                  <a:lnTo>
                    <a:pt x="320563" y="351551"/>
                  </a:lnTo>
                  <a:lnTo>
                    <a:pt x="309678" y="307972"/>
                  </a:lnTo>
                  <a:lnTo>
                    <a:pt x="293658" y="264205"/>
                  </a:lnTo>
                  <a:lnTo>
                    <a:pt x="272574" y="220627"/>
                  </a:lnTo>
                  <a:lnTo>
                    <a:pt x="246501" y="177615"/>
                  </a:lnTo>
                  <a:lnTo>
                    <a:pt x="215510" y="135547"/>
                  </a:lnTo>
                  <a:lnTo>
                    <a:pt x="179674" y="94800"/>
                  </a:lnTo>
                  <a:lnTo>
                    <a:pt x="139064" y="55752"/>
                  </a:lnTo>
                  <a:lnTo>
                    <a:pt x="17259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25410" y="4097527"/>
              <a:ext cx="706755" cy="261620"/>
            </a:xfrm>
            <a:custGeom>
              <a:avLst/>
              <a:gdLst/>
              <a:ahLst/>
              <a:cxnLst/>
              <a:rect l="l" t="t" r="r" b="b"/>
              <a:pathLst>
                <a:path w="706754" h="261620">
                  <a:moveTo>
                    <a:pt x="706628" y="0"/>
                  </a:moveTo>
                  <a:lnTo>
                    <a:pt x="682986" y="33404"/>
                  </a:lnTo>
                  <a:lnTo>
                    <a:pt x="654942" y="62678"/>
                  </a:lnTo>
                  <a:lnTo>
                    <a:pt x="622886" y="87789"/>
                  </a:lnTo>
                  <a:lnTo>
                    <a:pt x="587207" y="108706"/>
                  </a:lnTo>
                  <a:lnTo>
                    <a:pt x="548296" y="125396"/>
                  </a:lnTo>
                  <a:lnTo>
                    <a:pt x="506543" y="137826"/>
                  </a:lnTo>
                  <a:lnTo>
                    <a:pt x="462336" y="145965"/>
                  </a:lnTo>
                  <a:lnTo>
                    <a:pt x="416067" y="149780"/>
                  </a:lnTo>
                  <a:lnTo>
                    <a:pt x="368126" y="149239"/>
                  </a:lnTo>
                  <a:lnTo>
                    <a:pt x="318901" y="144309"/>
                  </a:lnTo>
                  <a:lnTo>
                    <a:pt x="268784" y="134959"/>
                  </a:lnTo>
                  <a:lnTo>
                    <a:pt x="218163" y="121155"/>
                  </a:lnTo>
                  <a:lnTo>
                    <a:pt x="167429" y="102867"/>
                  </a:lnTo>
                  <a:lnTo>
                    <a:pt x="116973" y="80061"/>
                  </a:lnTo>
                  <a:lnTo>
                    <a:pt x="67183" y="52705"/>
                  </a:lnTo>
                  <a:lnTo>
                    <a:pt x="0" y="164338"/>
                  </a:lnTo>
                  <a:lnTo>
                    <a:pt x="49813" y="191695"/>
                  </a:lnTo>
                  <a:lnTo>
                    <a:pt x="100291" y="214506"/>
                  </a:lnTo>
                  <a:lnTo>
                    <a:pt x="151042" y="232802"/>
                  </a:lnTo>
                  <a:lnTo>
                    <a:pt x="201678" y="246614"/>
                  </a:lnTo>
                  <a:lnTo>
                    <a:pt x="251808" y="255975"/>
                  </a:lnTo>
                  <a:lnTo>
                    <a:pt x="301042" y="260916"/>
                  </a:lnTo>
                  <a:lnTo>
                    <a:pt x="348992" y="261470"/>
                  </a:lnTo>
                  <a:lnTo>
                    <a:pt x="395267" y="257668"/>
                  </a:lnTo>
                  <a:lnTo>
                    <a:pt x="439478" y="249541"/>
                  </a:lnTo>
                  <a:lnTo>
                    <a:pt x="481235" y="237123"/>
                  </a:lnTo>
                  <a:lnTo>
                    <a:pt x="520149" y="220444"/>
                  </a:lnTo>
                  <a:lnTo>
                    <a:pt x="555829" y="199536"/>
                  </a:lnTo>
                  <a:lnTo>
                    <a:pt x="587886" y="174431"/>
                  </a:lnTo>
                  <a:lnTo>
                    <a:pt x="615930" y="145162"/>
                  </a:lnTo>
                  <a:lnTo>
                    <a:pt x="639572" y="111760"/>
                  </a:lnTo>
                  <a:lnTo>
                    <a:pt x="706628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25410" y="3529710"/>
              <a:ext cx="746760" cy="829310"/>
            </a:xfrm>
            <a:custGeom>
              <a:avLst/>
              <a:gdLst/>
              <a:ahLst/>
              <a:cxnLst/>
              <a:rect l="l" t="t" r="r" b="b"/>
              <a:pathLst>
                <a:path w="746759" h="829310">
                  <a:moveTo>
                    <a:pt x="666242" y="619632"/>
                  </a:moveTo>
                  <a:lnTo>
                    <a:pt x="675493" y="580074"/>
                  </a:lnTo>
                  <a:lnTo>
                    <a:pt x="679303" y="539148"/>
                  </a:lnTo>
                  <a:lnTo>
                    <a:pt x="677808" y="497209"/>
                  </a:lnTo>
                  <a:lnTo>
                    <a:pt x="671146" y="454608"/>
                  </a:lnTo>
                  <a:lnTo>
                    <a:pt x="659453" y="411699"/>
                  </a:lnTo>
                  <a:lnTo>
                    <a:pt x="642868" y="368834"/>
                  </a:lnTo>
                  <a:lnTo>
                    <a:pt x="621528" y="326365"/>
                  </a:lnTo>
                  <a:lnTo>
                    <a:pt x="595570" y="284646"/>
                  </a:lnTo>
                  <a:lnTo>
                    <a:pt x="565131" y="244029"/>
                  </a:lnTo>
                  <a:lnTo>
                    <a:pt x="530350" y="204867"/>
                  </a:lnTo>
                  <a:lnTo>
                    <a:pt x="491363" y="167512"/>
                  </a:lnTo>
                  <a:lnTo>
                    <a:pt x="457835" y="223265"/>
                  </a:lnTo>
                  <a:lnTo>
                    <a:pt x="419354" y="34416"/>
                  </a:lnTo>
                  <a:lnTo>
                    <a:pt x="591947" y="0"/>
                  </a:lnTo>
                  <a:lnTo>
                    <a:pt x="558419" y="55752"/>
                  </a:lnTo>
                  <a:lnTo>
                    <a:pt x="599803" y="95609"/>
                  </a:lnTo>
                  <a:lnTo>
                    <a:pt x="636310" y="137366"/>
                  </a:lnTo>
                  <a:lnTo>
                    <a:pt x="667819" y="180607"/>
                  </a:lnTo>
                  <a:lnTo>
                    <a:pt x="694210" y="224917"/>
                  </a:lnTo>
                  <a:lnTo>
                    <a:pt x="715362" y="269876"/>
                  </a:lnTo>
                  <a:lnTo>
                    <a:pt x="731154" y="315071"/>
                  </a:lnTo>
                  <a:lnTo>
                    <a:pt x="741468" y="360082"/>
                  </a:lnTo>
                  <a:lnTo>
                    <a:pt x="746181" y="404494"/>
                  </a:lnTo>
                  <a:lnTo>
                    <a:pt x="745174" y="447891"/>
                  </a:lnTo>
                  <a:lnTo>
                    <a:pt x="738326" y="489854"/>
                  </a:lnTo>
                  <a:lnTo>
                    <a:pt x="725518" y="529969"/>
                  </a:lnTo>
                  <a:lnTo>
                    <a:pt x="706628" y="567816"/>
                  </a:lnTo>
                  <a:lnTo>
                    <a:pt x="639572" y="679576"/>
                  </a:lnTo>
                  <a:lnTo>
                    <a:pt x="615930" y="712979"/>
                  </a:lnTo>
                  <a:lnTo>
                    <a:pt x="587886" y="742248"/>
                  </a:lnTo>
                  <a:lnTo>
                    <a:pt x="555829" y="767353"/>
                  </a:lnTo>
                  <a:lnTo>
                    <a:pt x="520149" y="788261"/>
                  </a:lnTo>
                  <a:lnTo>
                    <a:pt x="481235" y="804940"/>
                  </a:lnTo>
                  <a:lnTo>
                    <a:pt x="439478" y="817358"/>
                  </a:lnTo>
                  <a:lnTo>
                    <a:pt x="395267" y="825485"/>
                  </a:lnTo>
                  <a:lnTo>
                    <a:pt x="348992" y="829287"/>
                  </a:lnTo>
                  <a:lnTo>
                    <a:pt x="301042" y="828733"/>
                  </a:lnTo>
                  <a:lnTo>
                    <a:pt x="251808" y="823792"/>
                  </a:lnTo>
                  <a:lnTo>
                    <a:pt x="201678" y="814431"/>
                  </a:lnTo>
                  <a:lnTo>
                    <a:pt x="151042" y="800619"/>
                  </a:lnTo>
                  <a:lnTo>
                    <a:pt x="100291" y="782323"/>
                  </a:lnTo>
                  <a:lnTo>
                    <a:pt x="49813" y="759512"/>
                  </a:lnTo>
                  <a:lnTo>
                    <a:pt x="0" y="732155"/>
                  </a:lnTo>
                  <a:lnTo>
                    <a:pt x="67183" y="620521"/>
                  </a:lnTo>
                  <a:lnTo>
                    <a:pt x="116973" y="647878"/>
                  </a:lnTo>
                  <a:lnTo>
                    <a:pt x="167429" y="670684"/>
                  </a:lnTo>
                  <a:lnTo>
                    <a:pt x="218163" y="688972"/>
                  </a:lnTo>
                  <a:lnTo>
                    <a:pt x="268784" y="702776"/>
                  </a:lnTo>
                  <a:lnTo>
                    <a:pt x="318901" y="712126"/>
                  </a:lnTo>
                  <a:lnTo>
                    <a:pt x="368126" y="717056"/>
                  </a:lnTo>
                  <a:lnTo>
                    <a:pt x="416067" y="717597"/>
                  </a:lnTo>
                  <a:lnTo>
                    <a:pt x="462336" y="713782"/>
                  </a:lnTo>
                  <a:lnTo>
                    <a:pt x="506543" y="705643"/>
                  </a:lnTo>
                  <a:lnTo>
                    <a:pt x="548296" y="693213"/>
                  </a:lnTo>
                  <a:lnTo>
                    <a:pt x="587207" y="676523"/>
                  </a:lnTo>
                  <a:lnTo>
                    <a:pt x="622886" y="655606"/>
                  </a:lnTo>
                  <a:lnTo>
                    <a:pt x="654942" y="630495"/>
                  </a:lnTo>
                  <a:lnTo>
                    <a:pt x="682986" y="601221"/>
                  </a:lnTo>
                  <a:lnTo>
                    <a:pt x="706628" y="567816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41233" y="1641855"/>
              <a:ext cx="641985" cy="229235"/>
            </a:xfrm>
            <a:custGeom>
              <a:avLst/>
              <a:gdLst/>
              <a:ahLst/>
              <a:cxnLst/>
              <a:rect l="l" t="t" r="r" b="b"/>
              <a:pathLst>
                <a:path w="641984" h="229235">
                  <a:moveTo>
                    <a:pt x="590296" y="0"/>
                  </a:moveTo>
                  <a:lnTo>
                    <a:pt x="555879" y="57150"/>
                  </a:lnTo>
                  <a:lnTo>
                    <a:pt x="500980" y="38769"/>
                  </a:lnTo>
                  <a:lnTo>
                    <a:pt x="446916" y="25464"/>
                  </a:lnTo>
                  <a:lnTo>
                    <a:pt x="394062" y="17124"/>
                  </a:lnTo>
                  <a:lnTo>
                    <a:pt x="342794" y="13638"/>
                  </a:lnTo>
                  <a:lnTo>
                    <a:pt x="293488" y="14894"/>
                  </a:lnTo>
                  <a:lnTo>
                    <a:pt x="246519" y="20783"/>
                  </a:lnTo>
                  <a:lnTo>
                    <a:pt x="202263" y="31194"/>
                  </a:lnTo>
                  <a:lnTo>
                    <a:pt x="161096" y="46015"/>
                  </a:lnTo>
                  <a:lnTo>
                    <a:pt x="123393" y="65136"/>
                  </a:lnTo>
                  <a:lnTo>
                    <a:pt x="89531" y="88446"/>
                  </a:lnTo>
                  <a:lnTo>
                    <a:pt x="59885" y="115834"/>
                  </a:lnTo>
                  <a:lnTo>
                    <a:pt x="34830" y="147190"/>
                  </a:lnTo>
                  <a:lnTo>
                    <a:pt x="14743" y="182402"/>
                  </a:lnTo>
                  <a:lnTo>
                    <a:pt x="0" y="221361"/>
                  </a:lnTo>
                  <a:lnTo>
                    <a:pt x="30817" y="195349"/>
                  </a:lnTo>
                  <a:lnTo>
                    <a:pt x="65453" y="173519"/>
                  </a:lnTo>
                  <a:lnTo>
                    <a:pt x="103532" y="155910"/>
                  </a:lnTo>
                  <a:lnTo>
                    <a:pt x="144678" y="142559"/>
                  </a:lnTo>
                  <a:lnTo>
                    <a:pt x="188516" y="133506"/>
                  </a:lnTo>
                  <a:lnTo>
                    <a:pt x="234671" y="128789"/>
                  </a:lnTo>
                  <a:lnTo>
                    <a:pt x="282766" y="128445"/>
                  </a:lnTo>
                  <a:lnTo>
                    <a:pt x="332427" y="132514"/>
                  </a:lnTo>
                  <a:lnTo>
                    <a:pt x="383277" y="141033"/>
                  </a:lnTo>
                  <a:lnTo>
                    <a:pt x="434942" y="154041"/>
                  </a:lnTo>
                  <a:lnTo>
                    <a:pt x="487045" y="171577"/>
                  </a:lnTo>
                  <a:lnTo>
                    <a:pt x="452755" y="228854"/>
                  </a:lnTo>
                  <a:lnTo>
                    <a:pt x="641985" y="173101"/>
                  </a:lnTo>
                  <a:lnTo>
                    <a:pt x="59029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60854" y="1801494"/>
              <a:ext cx="374015" cy="708660"/>
            </a:xfrm>
            <a:custGeom>
              <a:avLst/>
              <a:gdLst/>
              <a:ahLst/>
              <a:cxnLst/>
              <a:rect l="l" t="t" r="r" b="b"/>
              <a:pathLst>
                <a:path w="374015" h="708660">
                  <a:moveTo>
                    <a:pt x="107430" y="0"/>
                  </a:moveTo>
                  <a:lnTo>
                    <a:pt x="38596" y="114426"/>
                  </a:lnTo>
                  <a:lnTo>
                    <a:pt x="21373" y="148457"/>
                  </a:lnTo>
                  <a:lnTo>
                    <a:pt x="2209" y="221637"/>
                  </a:lnTo>
                  <a:lnTo>
                    <a:pt x="0" y="260189"/>
                  </a:lnTo>
                  <a:lnTo>
                    <a:pt x="2527" y="299651"/>
                  </a:lnTo>
                  <a:lnTo>
                    <a:pt x="9659" y="339725"/>
                  </a:lnTo>
                  <a:lnTo>
                    <a:pt x="21261" y="380111"/>
                  </a:lnTo>
                  <a:lnTo>
                    <a:pt x="37199" y="420512"/>
                  </a:lnTo>
                  <a:lnTo>
                    <a:pt x="57340" y="460629"/>
                  </a:lnTo>
                  <a:lnTo>
                    <a:pt x="81550" y="500163"/>
                  </a:lnTo>
                  <a:lnTo>
                    <a:pt x="109696" y="538815"/>
                  </a:lnTo>
                  <a:lnTo>
                    <a:pt x="141644" y="576288"/>
                  </a:lnTo>
                  <a:lnTo>
                    <a:pt x="177261" y="612282"/>
                  </a:lnTo>
                  <a:lnTo>
                    <a:pt x="216413" y="646498"/>
                  </a:lnTo>
                  <a:lnTo>
                    <a:pt x="258966" y="678639"/>
                  </a:lnTo>
                  <a:lnTo>
                    <a:pt x="304788" y="708405"/>
                  </a:lnTo>
                  <a:lnTo>
                    <a:pt x="373495" y="593978"/>
                  </a:lnTo>
                  <a:lnTo>
                    <a:pt x="327694" y="564212"/>
                  </a:lnTo>
                  <a:lnTo>
                    <a:pt x="285157" y="532071"/>
                  </a:lnTo>
                  <a:lnTo>
                    <a:pt x="246016" y="497855"/>
                  </a:lnTo>
                  <a:lnTo>
                    <a:pt x="210407" y="461861"/>
                  </a:lnTo>
                  <a:lnTo>
                    <a:pt x="178463" y="424388"/>
                  </a:lnTo>
                  <a:lnTo>
                    <a:pt x="150319" y="385736"/>
                  </a:lnTo>
                  <a:lnTo>
                    <a:pt x="126110" y="346202"/>
                  </a:lnTo>
                  <a:lnTo>
                    <a:pt x="105969" y="306085"/>
                  </a:lnTo>
                  <a:lnTo>
                    <a:pt x="90031" y="265684"/>
                  </a:lnTo>
                  <a:lnTo>
                    <a:pt x="78430" y="225298"/>
                  </a:lnTo>
                  <a:lnTo>
                    <a:pt x="71301" y="185224"/>
                  </a:lnTo>
                  <a:lnTo>
                    <a:pt x="68778" y="145762"/>
                  </a:lnTo>
                  <a:lnTo>
                    <a:pt x="70995" y="107210"/>
                  </a:lnTo>
                  <a:lnTo>
                    <a:pt x="78086" y="69866"/>
                  </a:lnTo>
                  <a:lnTo>
                    <a:pt x="90186" y="34030"/>
                  </a:lnTo>
                  <a:lnTo>
                    <a:pt x="10743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60854" y="1641855"/>
              <a:ext cx="722630" cy="868044"/>
            </a:xfrm>
            <a:custGeom>
              <a:avLst/>
              <a:gdLst/>
              <a:ahLst/>
              <a:cxnLst/>
              <a:rect l="l" t="t" r="r" b="b"/>
              <a:pathLst>
                <a:path w="722629" h="868044">
                  <a:moveTo>
                    <a:pt x="80379" y="221361"/>
                  </a:moveTo>
                  <a:lnTo>
                    <a:pt x="111196" y="195349"/>
                  </a:lnTo>
                  <a:lnTo>
                    <a:pt x="145832" y="173519"/>
                  </a:lnTo>
                  <a:lnTo>
                    <a:pt x="183911" y="155910"/>
                  </a:lnTo>
                  <a:lnTo>
                    <a:pt x="225057" y="142559"/>
                  </a:lnTo>
                  <a:lnTo>
                    <a:pt x="268895" y="133506"/>
                  </a:lnTo>
                  <a:lnTo>
                    <a:pt x="315050" y="128789"/>
                  </a:lnTo>
                  <a:lnTo>
                    <a:pt x="363145" y="128445"/>
                  </a:lnTo>
                  <a:lnTo>
                    <a:pt x="412806" y="132514"/>
                  </a:lnTo>
                  <a:lnTo>
                    <a:pt x="463656" y="141033"/>
                  </a:lnTo>
                  <a:lnTo>
                    <a:pt x="515321" y="154041"/>
                  </a:lnTo>
                  <a:lnTo>
                    <a:pt x="567424" y="171577"/>
                  </a:lnTo>
                  <a:lnTo>
                    <a:pt x="533134" y="228854"/>
                  </a:lnTo>
                  <a:lnTo>
                    <a:pt x="722364" y="173101"/>
                  </a:lnTo>
                  <a:lnTo>
                    <a:pt x="670675" y="0"/>
                  </a:lnTo>
                  <a:lnTo>
                    <a:pt x="636258" y="57150"/>
                  </a:lnTo>
                  <a:lnTo>
                    <a:pt x="580460" y="38514"/>
                  </a:lnTo>
                  <a:lnTo>
                    <a:pt x="525365" y="25098"/>
                  </a:lnTo>
                  <a:lnTo>
                    <a:pt x="471404" y="16817"/>
                  </a:lnTo>
                  <a:lnTo>
                    <a:pt x="419003" y="13588"/>
                  </a:lnTo>
                  <a:lnTo>
                    <a:pt x="368592" y="15329"/>
                  </a:lnTo>
                  <a:lnTo>
                    <a:pt x="320599" y="21955"/>
                  </a:lnTo>
                  <a:lnTo>
                    <a:pt x="275453" y="33383"/>
                  </a:lnTo>
                  <a:lnTo>
                    <a:pt x="233583" y="49529"/>
                  </a:lnTo>
                  <a:lnTo>
                    <a:pt x="195417" y="70312"/>
                  </a:lnTo>
                  <a:lnTo>
                    <a:pt x="161383" y="95646"/>
                  </a:lnTo>
                  <a:lnTo>
                    <a:pt x="131911" y="125450"/>
                  </a:lnTo>
                  <a:lnTo>
                    <a:pt x="107430" y="159639"/>
                  </a:lnTo>
                  <a:lnTo>
                    <a:pt x="38596" y="274066"/>
                  </a:lnTo>
                  <a:lnTo>
                    <a:pt x="21373" y="308096"/>
                  </a:lnTo>
                  <a:lnTo>
                    <a:pt x="2209" y="381276"/>
                  </a:lnTo>
                  <a:lnTo>
                    <a:pt x="0" y="419828"/>
                  </a:lnTo>
                  <a:lnTo>
                    <a:pt x="2527" y="459290"/>
                  </a:lnTo>
                  <a:lnTo>
                    <a:pt x="9659" y="499364"/>
                  </a:lnTo>
                  <a:lnTo>
                    <a:pt x="21261" y="539750"/>
                  </a:lnTo>
                  <a:lnTo>
                    <a:pt x="37199" y="580151"/>
                  </a:lnTo>
                  <a:lnTo>
                    <a:pt x="57340" y="620268"/>
                  </a:lnTo>
                  <a:lnTo>
                    <a:pt x="81550" y="659802"/>
                  </a:lnTo>
                  <a:lnTo>
                    <a:pt x="109696" y="698454"/>
                  </a:lnTo>
                  <a:lnTo>
                    <a:pt x="141644" y="735927"/>
                  </a:lnTo>
                  <a:lnTo>
                    <a:pt x="177261" y="771921"/>
                  </a:lnTo>
                  <a:lnTo>
                    <a:pt x="216413" y="806137"/>
                  </a:lnTo>
                  <a:lnTo>
                    <a:pt x="258966" y="838278"/>
                  </a:lnTo>
                  <a:lnTo>
                    <a:pt x="304788" y="868045"/>
                  </a:lnTo>
                  <a:lnTo>
                    <a:pt x="373495" y="753618"/>
                  </a:lnTo>
                  <a:lnTo>
                    <a:pt x="327694" y="723851"/>
                  </a:lnTo>
                  <a:lnTo>
                    <a:pt x="285157" y="691710"/>
                  </a:lnTo>
                  <a:lnTo>
                    <a:pt x="246016" y="657494"/>
                  </a:lnTo>
                  <a:lnTo>
                    <a:pt x="210407" y="621500"/>
                  </a:lnTo>
                  <a:lnTo>
                    <a:pt x="178463" y="584027"/>
                  </a:lnTo>
                  <a:lnTo>
                    <a:pt x="150319" y="545375"/>
                  </a:lnTo>
                  <a:lnTo>
                    <a:pt x="126110" y="505841"/>
                  </a:lnTo>
                  <a:lnTo>
                    <a:pt x="105969" y="465724"/>
                  </a:lnTo>
                  <a:lnTo>
                    <a:pt x="90031" y="425323"/>
                  </a:lnTo>
                  <a:lnTo>
                    <a:pt x="78430" y="384937"/>
                  </a:lnTo>
                  <a:lnTo>
                    <a:pt x="71301" y="344863"/>
                  </a:lnTo>
                  <a:lnTo>
                    <a:pt x="68778" y="305401"/>
                  </a:lnTo>
                  <a:lnTo>
                    <a:pt x="70995" y="266849"/>
                  </a:lnTo>
                  <a:lnTo>
                    <a:pt x="78086" y="229505"/>
                  </a:lnTo>
                  <a:lnTo>
                    <a:pt x="90186" y="193669"/>
                  </a:lnTo>
                  <a:lnTo>
                    <a:pt x="107430" y="159639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798940" y="2163063"/>
              <a:ext cx="414020" cy="195580"/>
            </a:xfrm>
            <a:custGeom>
              <a:avLst/>
              <a:gdLst/>
              <a:ahLst/>
              <a:cxnLst/>
              <a:rect l="l" t="t" r="r" b="b"/>
              <a:pathLst>
                <a:path w="414020" h="195580">
                  <a:moveTo>
                    <a:pt x="382397" y="0"/>
                  </a:moveTo>
                  <a:lnTo>
                    <a:pt x="362711" y="32765"/>
                  </a:lnTo>
                  <a:lnTo>
                    <a:pt x="313404" y="22005"/>
                  </a:lnTo>
                  <a:lnTo>
                    <a:pt x="264351" y="19355"/>
                  </a:lnTo>
                  <a:lnTo>
                    <a:pt x="216407" y="24431"/>
                  </a:lnTo>
                  <a:lnTo>
                    <a:pt x="170430" y="36847"/>
                  </a:lnTo>
                  <a:lnTo>
                    <a:pt x="127275" y="56220"/>
                  </a:lnTo>
                  <a:lnTo>
                    <a:pt x="87799" y="82164"/>
                  </a:lnTo>
                  <a:lnTo>
                    <a:pt x="52857" y="114295"/>
                  </a:lnTo>
                  <a:lnTo>
                    <a:pt x="23305" y="152228"/>
                  </a:lnTo>
                  <a:lnTo>
                    <a:pt x="0" y="195580"/>
                  </a:lnTo>
                  <a:lnTo>
                    <a:pt x="35559" y="158380"/>
                  </a:lnTo>
                  <a:lnTo>
                    <a:pt x="76432" y="128418"/>
                  </a:lnTo>
                  <a:lnTo>
                    <a:pt x="121557" y="106012"/>
                  </a:lnTo>
                  <a:lnTo>
                    <a:pt x="169873" y="91479"/>
                  </a:lnTo>
                  <a:lnTo>
                    <a:pt x="220317" y="85138"/>
                  </a:lnTo>
                  <a:lnTo>
                    <a:pt x="271827" y="87304"/>
                  </a:lnTo>
                  <a:lnTo>
                    <a:pt x="323341" y="98298"/>
                  </a:lnTo>
                  <a:lnTo>
                    <a:pt x="303656" y="131190"/>
                  </a:lnTo>
                  <a:lnTo>
                    <a:pt x="413511" y="96900"/>
                  </a:lnTo>
                  <a:lnTo>
                    <a:pt x="38239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35972" y="2324480"/>
              <a:ext cx="189865" cy="478790"/>
            </a:xfrm>
            <a:custGeom>
              <a:avLst/>
              <a:gdLst/>
              <a:ahLst/>
              <a:cxnLst/>
              <a:rect l="l" t="t" r="r" b="b"/>
              <a:pathLst>
                <a:path w="189865" h="478789">
                  <a:moveTo>
                    <a:pt x="80493" y="0"/>
                  </a:moveTo>
                  <a:lnTo>
                    <a:pt x="41123" y="65659"/>
                  </a:lnTo>
                  <a:lnTo>
                    <a:pt x="19712" y="109088"/>
                  </a:lnTo>
                  <a:lnTo>
                    <a:pt x="6079" y="154305"/>
                  </a:lnTo>
                  <a:lnTo>
                    <a:pt x="0" y="200458"/>
                  </a:lnTo>
                  <a:lnTo>
                    <a:pt x="1252" y="246700"/>
                  </a:lnTo>
                  <a:lnTo>
                    <a:pt x="9612" y="292179"/>
                  </a:lnTo>
                  <a:lnTo>
                    <a:pt x="24856" y="336047"/>
                  </a:lnTo>
                  <a:lnTo>
                    <a:pt x="46762" y="377453"/>
                  </a:lnTo>
                  <a:lnTo>
                    <a:pt x="75107" y="415549"/>
                  </a:lnTo>
                  <a:lnTo>
                    <a:pt x="109666" y="449484"/>
                  </a:lnTo>
                  <a:lnTo>
                    <a:pt x="150216" y="478409"/>
                  </a:lnTo>
                  <a:lnTo>
                    <a:pt x="189713" y="412750"/>
                  </a:lnTo>
                  <a:lnTo>
                    <a:pt x="149159" y="383859"/>
                  </a:lnTo>
                  <a:lnTo>
                    <a:pt x="114590" y="349951"/>
                  </a:lnTo>
                  <a:lnTo>
                    <a:pt x="86232" y="311874"/>
                  </a:lnTo>
                  <a:lnTo>
                    <a:pt x="64309" y="270479"/>
                  </a:lnTo>
                  <a:lnTo>
                    <a:pt x="49045" y="226615"/>
                  </a:lnTo>
                  <a:lnTo>
                    <a:pt x="40666" y="181132"/>
                  </a:lnTo>
                  <a:lnTo>
                    <a:pt x="39397" y="134879"/>
                  </a:lnTo>
                  <a:lnTo>
                    <a:pt x="45462" y="88706"/>
                  </a:lnTo>
                  <a:lnTo>
                    <a:pt x="59086" y="43463"/>
                  </a:lnTo>
                  <a:lnTo>
                    <a:pt x="80493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35972" y="2163063"/>
              <a:ext cx="476884" cy="640080"/>
            </a:xfrm>
            <a:custGeom>
              <a:avLst/>
              <a:gdLst/>
              <a:ahLst/>
              <a:cxnLst/>
              <a:rect l="l" t="t" r="r" b="b"/>
              <a:pathLst>
                <a:path w="476884" h="640080">
                  <a:moveTo>
                    <a:pt x="62967" y="195580"/>
                  </a:moveTo>
                  <a:lnTo>
                    <a:pt x="98527" y="158380"/>
                  </a:lnTo>
                  <a:lnTo>
                    <a:pt x="139400" y="128418"/>
                  </a:lnTo>
                  <a:lnTo>
                    <a:pt x="184525" y="106012"/>
                  </a:lnTo>
                  <a:lnTo>
                    <a:pt x="232841" y="91479"/>
                  </a:lnTo>
                  <a:lnTo>
                    <a:pt x="283285" y="85138"/>
                  </a:lnTo>
                  <a:lnTo>
                    <a:pt x="334795" y="87304"/>
                  </a:lnTo>
                  <a:lnTo>
                    <a:pt x="386309" y="98298"/>
                  </a:lnTo>
                  <a:lnTo>
                    <a:pt x="366624" y="131190"/>
                  </a:lnTo>
                  <a:lnTo>
                    <a:pt x="476479" y="96900"/>
                  </a:lnTo>
                  <a:lnTo>
                    <a:pt x="445364" y="0"/>
                  </a:lnTo>
                  <a:lnTo>
                    <a:pt x="425679" y="32765"/>
                  </a:lnTo>
                  <a:lnTo>
                    <a:pt x="375431" y="21896"/>
                  </a:lnTo>
                  <a:lnTo>
                    <a:pt x="325328" y="19434"/>
                  </a:lnTo>
                  <a:lnTo>
                    <a:pt x="276310" y="25028"/>
                  </a:lnTo>
                  <a:lnTo>
                    <a:pt x="229322" y="38322"/>
                  </a:lnTo>
                  <a:lnTo>
                    <a:pt x="185303" y="58962"/>
                  </a:lnTo>
                  <a:lnTo>
                    <a:pt x="145198" y="86594"/>
                  </a:lnTo>
                  <a:lnTo>
                    <a:pt x="109947" y="120863"/>
                  </a:lnTo>
                  <a:lnTo>
                    <a:pt x="80493" y="161416"/>
                  </a:lnTo>
                  <a:lnTo>
                    <a:pt x="41123" y="227075"/>
                  </a:lnTo>
                  <a:lnTo>
                    <a:pt x="19712" y="270505"/>
                  </a:lnTo>
                  <a:lnTo>
                    <a:pt x="6079" y="315722"/>
                  </a:lnTo>
                  <a:lnTo>
                    <a:pt x="0" y="361875"/>
                  </a:lnTo>
                  <a:lnTo>
                    <a:pt x="1252" y="408117"/>
                  </a:lnTo>
                  <a:lnTo>
                    <a:pt x="9612" y="453596"/>
                  </a:lnTo>
                  <a:lnTo>
                    <a:pt x="24856" y="497464"/>
                  </a:lnTo>
                  <a:lnTo>
                    <a:pt x="46762" y="538870"/>
                  </a:lnTo>
                  <a:lnTo>
                    <a:pt x="75107" y="576966"/>
                  </a:lnTo>
                  <a:lnTo>
                    <a:pt x="109666" y="610901"/>
                  </a:lnTo>
                  <a:lnTo>
                    <a:pt x="150216" y="639826"/>
                  </a:lnTo>
                  <a:lnTo>
                    <a:pt x="189713" y="574166"/>
                  </a:lnTo>
                  <a:lnTo>
                    <a:pt x="149159" y="545276"/>
                  </a:lnTo>
                  <a:lnTo>
                    <a:pt x="114590" y="511368"/>
                  </a:lnTo>
                  <a:lnTo>
                    <a:pt x="86232" y="473291"/>
                  </a:lnTo>
                  <a:lnTo>
                    <a:pt x="64309" y="431896"/>
                  </a:lnTo>
                  <a:lnTo>
                    <a:pt x="49045" y="388032"/>
                  </a:lnTo>
                  <a:lnTo>
                    <a:pt x="40666" y="342549"/>
                  </a:lnTo>
                  <a:lnTo>
                    <a:pt x="39397" y="296296"/>
                  </a:lnTo>
                  <a:lnTo>
                    <a:pt x="45462" y="250123"/>
                  </a:lnTo>
                  <a:lnTo>
                    <a:pt x="59086" y="204880"/>
                  </a:lnTo>
                  <a:lnTo>
                    <a:pt x="80493" y="161416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167114" y="2493379"/>
              <a:ext cx="321310" cy="191135"/>
            </a:xfrm>
            <a:custGeom>
              <a:avLst/>
              <a:gdLst/>
              <a:ahLst/>
              <a:cxnLst/>
              <a:rect l="l" t="t" r="r" b="b"/>
              <a:pathLst>
                <a:path w="321309" h="191135">
                  <a:moveTo>
                    <a:pt x="85743" y="0"/>
                  </a:moveTo>
                  <a:lnTo>
                    <a:pt x="41635" y="7233"/>
                  </a:lnTo>
                  <a:lnTo>
                    <a:pt x="0" y="26046"/>
                  </a:lnTo>
                  <a:lnTo>
                    <a:pt x="42206" y="23557"/>
                  </a:lnTo>
                  <a:lnTo>
                    <a:pt x="84375" y="30689"/>
                  </a:lnTo>
                  <a:lnTo>
                    <a:pt x="125364" y="46858"/>
                  </a:lnTo>
                  <a:lnTo>
                    <a:pt x="164036" y="71484"/>
                  </a:lnTo>
                  <a:lnTo>
                    <a:pt x="199251" y="103983"/>
                  </a:lnTo>
                  <a:lnTo>
                    <a:pt x="229869" y="143775"/>
                  </a:lnTo>
                  <a:lnTo>
                    <a:pt x="199389" y="155459"/>
                  </a:lnTo>
                  <a:lnTo>
                    <a:pt x="289813" y="190511"/>
                  </a:lnTo>
                  <a:lnTo>
                    <a:pt x="321055" y="108723"/>
                  </a:lnTo>
                  <a:lnTo>
                    <a:pt x="290575" y="120407"/>
                  </a:lnTo>
                  <a:lnTo>
                    <a:pt x="256731" y="77078"/>
                  </a:lnTo>
                  <a:lnTo>
                    <a:pt x="217817" y="42884"/>
                  </a:lnTo>
                  <a:lnTo>
                    <a:pt x="175342" y="18313"/>
                  </a:lnTo>
                  <a:lnTo>
                    <a:pt x="130815" y="3856"/>
                  </a:lnTo>
                  <a:lnTo>
                    <a:pt x="8574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010548" y="2504820"/>
              <a:ext cx="186055" cy="342900"/>
            </a:xfrm>
            <a:custGeom>
              <a:avLst/>
              <a:gdLst/>
              <a:ahLst/>
              <a:cxnLst/>
              <a:rect l="l" t="t" r="r" b="b"/>
              <a:pathLst>
                <a:path w="186054" h="342900">
                  <a:moveTo>
                    <a:pt x="185902" y="0"/>
                  </a:moveTo>
                  <a:lnTo>
                    <a:pt x="125069" y="23367"/>
                  </a:lnTo>
                  <a:lnTo>
                    <a:pt x="87152" y="43597"/>
                  </a:lnTo>
                  <a:lnTo>
                    <a:pt x="55502" y="72001"/>
                  </a:lnTo>
                  <a:lnTo>
                    <a:pt x="30541" y="107298"/>
                  </a:lnTo>
                  <a:lnTo>
                    <a:pt x="12690" y="148208"/>
                  </a:lnTo>
                  <a:lnTo>
                    <a:pt x="2369" y="193453"/>
                  </a:lnTo>
                  <a:lnTo>
                    <a:pt x="0" y="241752"/>
                  </a:lnTo>
                  <a:lnTo>
                    <a:pt x="6003" y="291825"/>
                  </a:lnTo>
                  <a:lnTo>
                    <a:pt x="20802" y="342391"/>
                  </a:lnTo>
                  <a:lnTo>
                    <a:pt x="81635" y="319024"/>
                  </a:lnTo>
                  <a:lnTo>
                    <a:pt x="66831" y="268493"/>
                  </a:lnTo>
                  <a:lnTo>
                    <a:pt x="60815" y="218438"/>
                  </a:lnTo>
                  <a:lnTo>
                    <a:pt x="63168" y="170141"/>
                  </a:lnTo>
                  <a:lnTo>
                    <a:pt x="73475" y="124888"/>
                  </a:lnTo>
                  <a:lnTo>
                    <a:pt x="91318" y="83963"/>
                  </a:lnTo>
                  <a:lnTo>
                    <a:pt x="116282" y="48650"/>
                  </a:lnTo>
                  <a:lnTo>
                    <a:pt x="147949" y="20234"/>
                  </a:lnTo>
                  <a:lnTo>
                    <a:pt x="185902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010548" y="2494033"/>
              <a:ext cx="478155" cy="353695"/>
            </a:xfrm>
            <a:custGeom>
              <a:avLst/>
              <a:gdLst/>
              <a:ahLst/>
              <a:cxnLst/>
              <a:rect l="l" t="t" r="r" b="b"/>
              <a:pathLst>
                <a:path w="478154" h="353694">
                  <a:moveTo>
                    <a:pt x="156565" y="25392"/>
                  </a:moveTo>
                  <a:lnTo>
                    <a:pt x="198772" y="22904"/>
                  </a:lnTo>
                  <a:lnTo>
                    <a:pt x="240940" y="30035"/>
                  </a:lnTo>
                  <a:lnTo>
                    <a:pt x="281930" y="46205"/>
                  </a:lnTo>
                  <a:lnTo>
                    <a:pt x="320602" y="70830"/>
                  </a:lnTo>
                  <a:lnTo>
                    <a:pt x="355817" y="103330"/>
                  </a:lnTo>
                  <a:lnTo>
                    <a:pt x="386435" y="143121"/>
                  </a:lnTo>
                  <a:lnTo>
                    <a:pt x="355955" y="154805"/>
                  </a:lnTo>
                  <a:lnTo>
                    <a:pt x="446379" y="189857"/>
                  </a:lnTo>
                  <a:lnTo>
                    <a:pt x="477621" y="108069"/>
                  </a:lnTo>
                  <a:lnTo>
                    <a:pt x="447141" y="119753"/>
                  </a:lnTo>
                  <a:lnTo>
                    <a:pt x="417361" y="80794"/>
                  </a:lnTo>
                  <a:lnTo>
                    <a:pt x="383276" y="48899"/>
                  </a:lnTo>
                  <a:lnTo>
                    <a:pt x="345960" y="24508"/>
                  </a:lnTo>
                  <a:lnTo>
                    <a:pt x="306490" y="8062"/>
                  </a:lnTo>
                  <a:lnTo>
                    <a:pt x="265940" y="0"/>
                  </a:lnTo>
                  <a:lnTo>
                    <a:pt x="225385" y="762"/>
                  </a:lnTo>
                  <a:lnTo>
                    <a:pt x="185902" y="10787"/>
                  </a:lnTo>
                  <a:lnTo>
                    <a:pt x="125069" y="34155"/>
                  </a:lnTo>
                  <a:lnTo>
                    <a:pt x="87152" y="54385"/>
                  </a:lnTo>
                  <a:lnTo>
                    <a:pt x="55502" y="82789"/>
                  </a:lnTo>
                  <a:lnTo>
                    <a:pt x="30541" y="118086"/>
                  </a:lnTo>
                  <a:lnTo>
                    <a:pt x="12690" y="158996"/>
                  </a:lnTo>
                  <a:lnTo>
                    <a:pt x="2369" y="204241"/>
                  </a:lnTo>
                  <a:lnTo>
                    <a:pt x="0" y="252540"/>
                  </a:lnTo>
                  <a:lnTo>
                    <a:pt x="6003" y="302613"/>
                  </a:lnTo>
                  <a:lnTo>
                    <a:pt x="20802" y="353179"/>
                  </a:lnTo>
                  <a:lnTo>
                    <a:pt x="81635" y="329811"/>
                  </a:lnTo>
                  <a:lnTo>
                    <a:pt x="66831" y="279281"/>
                  </a:lnTo>
                  <a:lnTo>
                    <a:pt x="60815" y="229225"/>
                  </a:lnTo>
                  <a:lnTo>
                    <a:pt x="63168" y="180929"/>
                  </a:lnTo>
                  <a:lnTo>
                    <a:pt x="73475" y="135676"/>
                  </a:lnTo>
                  <a:lnTo>
                    <a:pt x="91318" y="94751"/>
                  </a:lnTo>
                  <a:lnTo>
                    <a:pt x="116282" y="59438"/>
                  </a:lnTo>
                  <a:lnTo>
                    <a:pt x="147949" y="31022"/>
                  </a:lnTo>
                  <a:lnTo>
                    <a:pt x="185902" y="10787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736202" y="2896078"/>
              <a:ext cx="357505" cy="171450"/>
            </a:xfrm>
            <a:custGeom>
              <a:avLst/>
              <a:gdLst/>
              <a:ahLst/>
              <a:cxnLst/>
              <a:rect l="l" t="t" r="r" b="b"/>
              <a:pathLst>
                <a:path w="357504" h="171450">
                  <a:moveTo>
                    <a:pt x="227967" y="0"/>
                  </a:moveTo>
                  <a:lnTo>
                    <a:pt x="183705" y="4776"/>
                  </a:lnTo>
                  <a:lnTo>
                    <a:pt x="140657" y="17523"/>
                  </a:lnTo>
                  <a:lnTo>
                    <a:pt x="99929" y="38020"/>
                  </a:lnTo>
                  <a:lnTo>
                    <a:pt x="62623" y="66044"/>
                  </a:lnTo>
                  <a:lnTo>
                    <a:pt x="29845" y="101375"/>
                  </a:lnTo>
                  <a:lnTo>
                    <a:pt x="0" y="88167"/>
                  </a:lnTo>
                  <a:lnTo>
                    <a:pt x="25907" y="170971"/>
                  </a:lnTo>
                  <a:lnTo>
                    <a:pt x="118999" y="141126"/>
                  </a:lnTo>
                  <a:lnTo>
                    <a:pt x="89280" y="127918"/>
                  </a:lnTo>
                  <a:lnTo>
                    <a:pt x="124907" y="90088"/>
                  </a:lnTo>
                  <a:lnTo>
                    <a:pt x="165970" y="60608"/>
                  </a:lnTo>
                  <a:lnTo>
                    <a:pt x="211089" y="39955"/>
                  </a:lnTo>
                  <a:lnTo>
                    <a:pt x="258887" y="28604"/>
                  </a:lnTo>
                  <a:lnTo>
                    <a:pt x="307982" y="27032"/>
                  </a:lnTo>
                  <a:lnTo>
                    <a:pt x="356997" y="35716"/>
                  </a:lnTo>
                  <a:lnTo>
                    <a:pt x="315717" y="15248"/>
                  </a:lnTo>
                  <a:lnTo>
                    <a:pt x="272339" y="3416"/>
                  </a:lnTo>
                  <a:lnTo>
                    <a:pt x="227967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064370" y="2916427"/>
              <a:ext cx="202565" cy="365125"/>
            </a:xfrm>
            <a:custGeom>
              <a:avLst/>
              <a:gdLst/>
              <a:ahLst/>
              <a:cxnLst/>
              <a:rect l="l" t="t" r="r" b="b"/>
              <a:pathLst>
                <a:path w="202565" h="365125">
                  <a:moveTo>
                    <a:pt x="0" y="0"/>
                  </a:moveTo>
                  <a:lnTo>
                    <a:pt x="38927" y="21938"/>
                  </a:lnTo>
                  <a:lnTo>
                    <a:pt x="72255" y="50032"/>
                  </a:lnTo>
                  <a:lnTo>
                    <a:pt x="99643" y="83326"/>
                  </a:lnTo>
                  <a:lnTo>
                    <a:pt x="120749" y="120862"/>
                  </a:lnTo>
                  <a:lnTo>
                    <a:pt x="135234" y="161684"/>
                  </a:lnTo>
                  <a:lnTo>
                    <a:pt x="142757" y="204836"/>
                  </a:lnTo>
                  <a:lnTo>
                    <a:pt x="142976" y="249362"/>
                  </a:lnTo>
                  <a:lnTo>
                    <a:pt x="135551" y="294305"/>
                  </a:lnTo>
                  <a:lnTo>
                    <a:pt x="120142" y="338709"/>
                  </a:lnTo>
                  <a:lnTo>
                    <a:pt x="179704" y="365125"/>
                  </a:lnTo>
                  <a:lnTo>
                    <a:pt x="195081" y="320725"/>
                  </a:lnTo>
                  <a:lnTo>
                    <a:pt x="202488" y="275794"/>
                  </a:lnTo>
                  <a:lnTo>
                    <a:pt x="202263" y="231285"/>
                  </a:lnTo>
                  <a:lnTo>
                    <a:pt x="194745" y="188153"/>
                  </a:lnTo>
                  <a:lnTo>
                    <a:pt x="180271" y="147352"/>
                  </a:lnTo>
                  <a:lnTo>
                    <a:pt x="159178" y="109836"/>
                  </a:lnTo>
                  <a:lnTo>
                    <a:pt x="131803" y="76559"/>
                  </a:lnTo>
                  <a:lnTo>
                    <a:pt x="98486" y="48477"/>
                  </a:lnTo>
                  <a:lnTo>
                    <a:pt x="59562" y="2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736202" y="2896068"/>
              <a:ext cx="530860" cy="386080"/>
            </a:xfrm>
            <a:custGeom>
              <a:avLst/>
              <a:gdLst/>
              <a:ahLst/>
              <a:cxnLst/>
              <a:rect l="l" t="t" r="r" b="b"/>
              <a:pathLst>
                <a:path w="530859" h="386079">
                  <a:moveTo>
                    <a:pt x="356997" y="35726"/>
                  </a:moveTo>
                  <a:lnTo>
                    <a:pt x="307982" y="27042"/>
                  </a:lnTo>
                  <a:lnTo>
                    <a:pt x="258887" y="28614"/>
                  </a:lnTo>
                  <a:lnTo>
                    <a:pt x="211089" y="39964"/>
                  </a:lnTo>
                  <a:lnTo>
                    <a:pt x="165970" y="60618"/>
                  </a:lnTo>
                  <a:lnTo>
                    <a:pt x="124907" y="90098"/>
                  </a:lnTo>
                  <a:lnTo>
                    <a:pt x="89280" y="127928"/>
                  </a:lnTo>
                  <a:lnTo>
                    <a:pt x="118999" y="141136"/>
                  </a:lnTo>
                  <a:lnTo>
                    <a:pt x="25907" y="170981"/>
                  </a:lnTo>
                  <a:lnTo>
                    <a:pt x="0" y="88177"/>
                  </a:lnTo>
                  <a:lnTo>
                    <a:pt x="29845" y="101385"/>
                  </a:lnTo>
                  <a:lnTo>
                    <a:pt x="63791" y="65019"/>
                  </a:lnTo>
                  <a:lnTo>
                    <a:pt x="102661" y="36369"/>
                  </a:lnTo>
                  <a:lnTo>
                    <a:pt x="145234" y="15763"/>
                  </a:lnTo>
                  <a:lnTo>
                    <a:pt x="190291" y="3530"/>
                  </a:lnTo>
                  <a:lnTo>
                    <a:pt x="236612" y="0"/>
                  </a:lnTo>
                  <a:lnTo>
                    <a:pt x="282977" y="5499"/>
                  </a:lnTo>
                  <a:lnTo>
                    <a:pt x="328168" y="20359"/>
                  </a:lnTo>
                  <a:lnTo>
                    <a:pt x="387730" y="46902"/>
                  </a:lnTo>
                  <a:lnTo>
                    <a:pt x="426654" y="68836"/>
                  </a:lnTo>
                  <a:lnTo>
                    <a:pt x="459971" y="96918"/>
                  </a:lnTo>
                  <a:lnTo>
                    <a:pt x="487346" y="130195"/>
                  </a:lnTo>
                  <a:lnTo>
                    <a:pt x="508439" y="167711"/>
                  </a:lnTo>
                  <a:lnTo>
                    <a:pt x="522913" y="208512"/>
                  </a:lnTo>
                  <a:lnTo>
                    <a:pt x="530431" y="251645"/>
                  </a:lnTo>
                  <a:lnTo>
                    <a:pt x="530656" y="296153"/>
                  </a:lnTo>
                  <a:lnTo>
                    <a:pt x="523249" y="341085"/>
                  </a:lnTo>
                  <a:lnTo>
                    <a:pt x="507873" y="385484"/>
                  </a:lnTo>
                  <a:lnTo>
                    <a:pt x="448310" y="359068"/>
                  </a:lnTo>
                  <a:lnTo>
                    <a:pt x="463719" y="314664"/>
                  </a:lnTo>
                  <a:lnTo>
                    <a:pt x="471144" y="269721"/>
                  </a:lnTo>
                  <a:lnTo>
                    <a:pt x="470925" y="225196"/>
                  </a:lnTo>
                  <a:lnTo>
                    <a:pt x="463402" y="182043"/>
                  </a:lnTo>
                  <a:lnTo>
                    <a:pt x="448917" y="141221"/>
                  </a:lnTo>
                  <a:lnTo>
                    <a:pt x="427811" y="103685"/>
                  </a:lnTo>
                  <a:lnTo>
                    <a:pt x="400423" y="70392"/>
                  </a:lnTo>
                  <a:lnTo>
                    <a:pt x="367095" y="42297"/>
                  </a:lnTo>
                  <a:lnTo>
                    <a:pt x="328168" y="20359"/>
                  </a:lnTo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333491" y="6092748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446519" y="687323"/>
              <a:ext cx="3985260" cy="5463540"/>
            </a:xfrm>
            <a:custGeom>
              <a:avLst/>
              <a:gdLst/>
              <a:ahLst/>
              <a:cxnLst/>
              <a:rect l="l" t="t" r="r" b="b"/>
              <a:pathLst>
                <a:path w="3985259" h="5463540">
                  <a:moveTo>
                    <a:pt x="3985260" y="0"/>
                  </a:moveTo>
                  <a:lnTo>
                    <a:pt x="0" y="0"/>
                  </a:lnTo>
                  <a:lnTo>
                    <a:pt x="0" y="5463540"/>
                  </a:lnTo>
                  <a:lnTo>
                    <a:pt x="3985260" y="5463540"/>
                  </a:lnTo>
                  <a:lnTo>
                    <a:pt x="398526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446519" y="687323"/>
              <a:ext cx="3985260" cy="5463540"/>
            </a:xfrm>
            <a:custGeom>
              <a:avLst/>
              <a:gdLst/>
              <a:ahLst/>
              <a:cxnLst/>
              <a:rect l="l" t="t" r="r" b="b"/>
              <a:pathLst>
                <a:path w="3985259" h="5463540">
                  <a:moveTo>
                    <a:pt x="0" y="5463540"/>
                  </a:moveTo>
                  <a:lnTo>
                    <a:pt x="3985260" y="5463540"/>
                  </a:lnTo>
                  <a:lnTo>
                    <a:pt x="3985260" y="0"/>
                  </a:lnTo>
                  <a:lnTo>
                    <a:pt x="0" y="0"/>
                  </a:lnTo>
                  <a:lnTo>
                    <a:pt x="0" y="5463540"/>
                  </a:lnTo>
                  <a:close/>
                </a:path>
              </a:pathLst>
            </a:custGeom>
            <a:ln w="1270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526783" y="724280"/>
            <a:ext cx="13119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215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25">
                <a:solidFill>
                  <a:srgbClr val="4EC8AF"/>
                </a:solidFill>
                <a:latin typeface="Carlito"/>
                <a:cs typeface="Carlito"/>
              </a:rPr>
              <a:t>sys</a:t>
            </a:r>
            <a:r>
              <a:rPr dirty="0" sz="9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rospy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500">
                <a:solidFill>
                  <a:srgbClr val="4EC8AF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585C0"/>
                </a:solidFill>
                <a:latin typeface="Carlito"/>
                <a:cs typeface="Carlito"/>
              </a:rPr>
              <a:t>import</a:t>
            </a:r>
            <a:r>
              <a:rPr dirty="0" sz="900" spc="-30">
                <a:solidFill>
                  <a:srgbClr val="C585C0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faulthandler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26783" y="1410080"/>
            <a:ext cx="3497579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051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faulthandler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enable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rospy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init_node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'foo'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114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anonymous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False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roscpp_initialize(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sys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argv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group_name</a:t>
            </a:r>
            <a:r>
              <a:rPr dirty="0" sz="9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4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20">
                <a:solidFill>
                  <a:srgbClr val="CE9178"/>
                </a:solidFill>
                <a:latin typeface="Carlito"/>
                <a:cs typeface="Carlito"/>
              </a:rPr>
              <a:t>'arm'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2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MoveGroupCommander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group_name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26783" y="2233421"/>
            <a:ext cx="3611879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4538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gripper 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move_group2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group2_name</a:t>
            </a:r>
            <a:r>
              <a:rPr dirty="0" sz="900" spc="-2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'gripper'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3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moveit_commander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</a:t>
            </a:r>
            <a:r>
              <a:rPr dirty="0" sz="900" spc="-10">
                <a:solidFill>
                  <a:srgbClr val="4EC8AF"/>
                </a:solidFill>
                <a:latin typeface="Carlito"/>
                <a:cs typeface="Carlito"/>
              </a:rPr>
              <a:t>MoveGroupCommander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group2_name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.set_max_velocity_scaling_factor(</a:t>
            </a:r>
            <a:r>
              <a:rPr dirty="0" sz="900" spc="-10">
                <a:solidFill>
                  <a:srgbClr val="B5CEA8"/>
                </a:solidFill>
                <a:latin typeface="Carlito"/>
                <a:cs typeface="Carlito"/>
              </a:rPr>
              <a:t>1.0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.set_max_velocity_scaling_factor(</a:t>
            </a:r>
            <a:r>
              <a:rPr dirty="0" sz="900" spc="-10">
                <a:solidFill>
                  <a:srgbClr val="B5CEA8"/>
                </a:solidFill>
                <a:latin typeface="Carlito"/>
                <a:cs typeface="Carlito"/>
              </a:rPr>
              <a:t>1.0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418465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joint_angles</a:t>
            </a:r>
            <a:r>
              <a:rPr dirty="0" sz="900" spc="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[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25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,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B5CEA8"/>
                </a:solidFill>
                <a:latin typeface="Carlito"/>
                <a:cs typeface="Carlito"/>
              </a:rPr>
              <a:t>1</a:t>
            </a:r>
            <a:r>
              <a:rPr dirty="0" sz="900">
                <a:solidFill>
                  <a:srgbClr val="CCCCCC"/>
                </a:solidFill>
                <a:latin typeface="Carlito"/>
                <a:cs typeface="Carlito"/>
              </a:rPr>
              <a:t>]</a:t>
            </a:r>
            <a:r>
              <a:rPr dirty="0" sz="900" spc="-3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desired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joint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 angles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.set_joint_value_target(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joint_angles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26783" y="3467557"/>
            <a:ext cx="36715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Set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named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target</a:t>
            </a:r>
            <a:r>
              <a:rPr dirty="0" sz="900" spc="-20">
                <a:solidFill>
                  <a:srgbClr val="6A9954"/>
                </a:solidFill>
                <a:latin typeface="Carlito"/>
                <a:cs typeface="Carlito"/>
              </a:rPr>
              <a:t> state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</a:t>
            </a:r>
            <a:r>
              <a:rPr dirty="0" sz="900" spc="-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"Vertical"</a:t>
            </a:r>
            <a:r>
              <a:rPr dirty="0" sz="900" spc="-1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#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Replace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with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1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name</a:t>
            </a:r>
            <a:r>
              <a:rPr dirty="0" sz="900" spc="-2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of</a:t>
            </a:r>
            <a:r>
              <a:rPr dirty="0" sz="900" spc="-2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the</a:t>
            </a:r>
            <a:r>
              <a:rPr dirty="0" sz="900" spc="-3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desired</a:t>
            </a:r>
            <a:r>
              <a:rPr dirty="0" sz="900" spc="1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6A9954"/>
                </a:solidFill>
                <a:latin typeface="Carlito"/>
                <a:cs typeface="Carlito"/>
              </a:rPr>
              <a:t>preset</a:t>
            </a:r>
            <a:r>
              <a:rPr dirty="0" sz="900" spc="-5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6A9954"/>
                </a:solidFill>
                <a:latin typeface="Carlito"/>
                <a:cs typeface="Carlito"/>
              </a:rPr>
              <a:t>state</a:t>
            </a:r>
            <a:r>
              <a:rPr dirty="0" sz="900" spc="500">
                <a:solidFill>
                  <a:srgbClr val="6A9954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"moving</a:t>
            </a:r>
            <a:r>
              <a:rPr dirty="0" sz="900" spc="3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to</a:t>
            </a:r>
            <a:r>
              <a:rPr dirty="0" sz="900" spc="-1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CE9178"/>
                </a:solidFill>
                <a:latin typeface="Carlito"/>
                <a:cs typeface="Carlito"/>
              </a:rPr>
              <a:t>pose</a:t>
            </a:r>
            <a:r>
              <a:rPr dirty="0" sz="900" spc="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3..."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206883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26783" y="4428235"/>
            <a:ext cx="234632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"Open"</a:t>
            </a:r>
            <a:r>
              <a:rPr dirty="0" sz="900" spc="50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"Opening</a:t>
            </a:r>
            <a:r>
              <a:rPr dirty="0" sz="900" spc="85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Gripper..."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6858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6783" y="5388609"/>
            <a:ext cx="234632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40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15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"Close"</a:t>
            </a:r>
            <a:r>
              <a:rPr dirty="0" sz="900" spc="50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.set_named_target(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named_target2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"Closing</a:t>
            </a:r>
            <a:r>
              <a:rPr dirty="0" sz="900" spc="80">
                <a:solidFill>
                  <a:srgbClr val="CE9178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Gripper..."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  <a:p>
            <a:pPr marL="12700" marR="685800">
              <a:lnSpc>
                <a:spcPct val="100000"/>
              </a:lnSpc>
            </a:pPr>
            <a:r>
              <a:rPr dirty="0" sz="900">
                <a:solidFill>
                  <a:srgbClr val="9CDCFD"/>
                </a:solidFill>
                <a:latin typeface="Carlito"/>
                <a:cs typeface="Carlito"/>
              </a:rPr>
              <a:t>plan</a:t>
            </a:r>
            <a:r>
              <a:rPr dirty="0" sz="900" spc="-15">
                <a:solidFill>
                  <a:srgbClr val="9CDCFD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20">
                <a:solidFill>
                  <a:srgbClr val="D3D3D3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move_group2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.go(</a:t>
            </a:r>
            <a:r>
              <a:rPr dirty="0" sz="900" spc="-10">
                <a:solidFill>
                  <a:srgbClr val="9CDCFD"/>
                </a:solidFill>
                <a:latin typeface="Carlito"/>
                <a:cs typeface="Carlito"/>
              </a:rPr>
              <a:t>wait</a:t>
            </a:r>
            <a:r>
              <a:rPr dirty="0" sz="900" spc="-10">
                <a:solidFill>
                  <a:srgbClr val="D3D3D3"/>
                </a:solidFill>
                <a:latin typeface="Carlito"/>
                <a:cs typeface="Carlito"/>
              </a:rPr>
              <a:t>=</a:t>
            </a:r>
            <a:r>
              <a:rPr dirty="0" sz="900" spc="-10">
                <a:solidFill>
                  <a:srgbClr val="559CD5"/>
                </a:solidFill>
                <a:latin typeface="Carlito"/>
                <a:cs typeface="Carlito"/>
              </a:rPr>
              <a:t>True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r>
              <a:rPr dirty="0" sz="900" spc="500">
                <a:solidFill>
                  <a:srgbClr val="CCCCCC"/>
                </a:solidFill>
                <a:latin typeface="Carlito"/>
                <a:cs typeface="Carlito"/>
              </a:rPr>
              <a:t> </a:t>
            </a:r>
            <a:r>
              <a:rPr dirty="0" sz="900" spc="-10">
                <a:solidFill>
                  <a:srgbClr val="DCDCAA"/>
                </a:solidFill>
                <a:latin typeface="Carlito"/>
                <a:cs typeface="Carlito"/>
              </a:rPr>
              <a:t>print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(</a:t>
            </a:r>
            <a:r>
              <a:rPr dirty="0" sz="900" spc="-10">
                <a:solidFill>
                  <a:srgbClr val="CE9178"/>
                </a:solidFill>
                <a:latin typeface="Carlito"/>
                <a:cs typeface="Carlito"/>
              </a:rPr>
              <a:t>"Finished!!!!!"</a:t>
            </a:r>
            <a:r>
              <a:rPr dirty="0" sz="900" spc="-10">
                <a:solidFill>
                  <a:srgbClr val="CCCCCC"/>
                </a:solidFill>
                <a:latin typeface="Carlito"/>
                <a:cs typeface="Carlito"/>
              </a:rPr>
              <a:t>)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6492" y="711708"/>
            <a:ext cx="5855335" cy="5447030"/>
            <a:chOff x="126492" y="711708"/>
            <a:chExt cx="5855335" cy="544703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711708"/>
              <a:ext cx="5855208" cy="544677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85927" y="751332"/>
              <a:ext cx="5741035" cy="5334000"/>
            </a:xfrm>
            <a:custGeom>
              <a:avLst/>
              <a:gdLst/>
              <a:ahLst/>
              <a:cxnLst/>
              <a:rect l="l" t="t" r="r" b="b"/>
              <a:pathLst>
                <a:path w="5741035" h="5334000">
                  <a:moveTo>
                    <a:pt x="5740908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5740908" y="5334000"/>
                  </a:lnTo>
                  <a:lnTo>
                    <a:pt x="5740908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127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05"/>
              <a:t>MOVEIT_COMMANDER</a:t>
            </a:r>
            <a:r>
              <a:rPr dirty="0" sz="4800" spc="-75"/>
              <a:t> </a:t>
            </a:r>
            <a:r>
              <a:rPr dirty="0" sz="4800" spc="-585"/>
              <a:t>TEST</a:t>
            </a:r>
            <a:r>
              <a:rPr dirty="0" sz="4800" spc="-60"/>
              <a:t> </a:t>
            </a:r>
            <a:r>
              <a:rPr dirty="0" sz="4800" spc="-500"/>
              <a:t>SCRIPT</a:t>
            </a:r>
            <a:endParaRPr sz="4800"/>
          </a:p>
        </p:txBody>
      </p:sp>
      <p:sp>
        <p:nvSpPr>
          <p:cNvPr id="15" name="object 15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marR="5143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With</a:t>
            </a:r>
            <a:r>
              <a:rPr dirty="0" sz="2400" spc="-15"/>
              <a:t> </a:t>
            </a:r>
            <a:r>
              <a:rPr dirty="0" sz="2400" spc="-10"/>
              <a:t>moveit_commander</a:t>
            </a:r>
            <a:r>
              <a:rPr dirty="0" sz="2400" spc="-30"/>
              <a:t> </a:t>
            </a:r>
            <a:r>
              <a:rPr dirty="0" sz="2400"/>
              <a:t>I</a:t>
            </a:r>
            <a:r>
              <a:rPr dirty="0" sz="2400" spc="-20"/>
              <a:t> </a:t>
            </a:r>
            <a:r>
              <a:rPr dirty="0" sz="2400"/>
              <a:t>was</a:t>
            </a:r>
            <a:r>
              <a:rPr dirty="0" sz="2400" spc="-30"/>
              <a:t> </a:t>
            </a:r>
            <a:r>
              <a:rPr dirty="0" sz="2400"/>
              <a:t>able</a:t>
            </a:r>
            <a:r>
              <a:rPr dirty="0" sz="2400" spc="-5"/>
              <a:t> </a:t>
            </a:r>
            <a:r>
              <a:rPr dirty="0" sz="2400" spc="-25"/>
              <a:t>to </a:t>
            </a:r>
            <a:r>
              <a:rPr dirty="0" sz="2400"/>
              <a:t>publish</a:t>
            </a:r>
            <a:r>
              <a:rPr dirty="0" sz="2400" spc="-70"/>
              <a:t> </a:t>
            </a:r>
            <a:r>
              <a:rPr dirty="0" sz="2400"/>
              <a:t>joint</a:t>
            </a:r>
            <a:r>
              <a:rPr dirty="0" sz="2400" spc="-70"/>
              <a:t> </a:t>
            </a:r>
            <a:r>
              <a:rPr dirty="0" sz="2400" spc="-10"/>
              <a:t>states</a:t>
            </a:r>
            <a:r>
              <a:rPr dirty="0" sz="2400" spc="-80"/>
              <a:t> </a:t>
            </a:r>
            <a:r>
              <a:rPr dirty="0" sz="2400"/>
              <a:t>directly</a:t>
            </a:r>
            <a:r>
              <a:rPr dirty="0" sz="2400" spc="-90"/>
              <a:t> </a:t>
            </a:r>
            <a:r>
              <a:rPr dirty="0" sz="2400"/>
              <a:t>to</a:t>
            </a:r>
            <a:r>
              <a:rPr dirty="0" sz="2400" spc="-75"/>
              <a:t> </a:t>
            </a:r>
            <a:r>
              <a:rPr dirty="0" sz="2400"/>
              <a:t>the</a:t>
            </a:r>
            <a:r>
              <a:rPr dirty="0" sz="2400" spc="-65"/>
              <a:t> </a:t>
            </a:r>
            <a:r>
              <a:rPr dirty="0" sz="2400"/>
              <a:t>robot</a:t>
            </a:r>
            <a:r>
              <a:rPr dirty="0" sz="2400" spc="-70"/>
              <a:t> </a:t>
            </a:r>
            <a:r>
              <a:rPr dirty="0" sz="2400" spc="250">
                <a:latin typeface="Trebuchet MS"/>
                <a:cs typeface="Trebuchet MS"/>
              </a:rPr>
              <a:t>– </a:t>
            </a:r>
            <a:r>
              <a:rPr dirty="0" sz="2400"/>
              <a:t>makes</a:t>
            </a:r>
            <a:r>
              <a:rPr dirty="0" sz="2400" spc="-60"/>
              <a:t> </a:t>
            </a:r>
            <a:r>
              <a:rPr dirty="0" sz="2400"/>
              <a:t>things</a:t>
            </a:r>
            <a:r>
              <a:rPr dirty="0" sz="2400" spc="-25"/>
              <a:t> </a:t>
            </a:r>
            <a:r>
              <a:rPr dirty="0" sz="2400"/>
              <a:t>a</a:t>
            </a:r>
            <a:r>
              <a:rPr dirty="0" sz="2400" spc="-35"/>
              <a:t> </a:t>
            </a:r>
            <a:r>
              <a:rPr dirty="0" sz="2400"/>
              <a:t>lot</a:t>
            </a:r>
            <a:r>
              <a:rPr dirty="0" sz="2400" spc="-50"/>
              <a:t> </a:t>
            </a:r>
            <a:r>
              <a:rPr dirty="0" sz="2400"/>
              <a:t>easier</a:t>
            </a:r>
            <a:r>
              <a:rPr dirty="0" sz="2400" spc="-40"/>
              <a:t> </a:t>
            </a:r>
            <a:r>
              <a:rPr dirty="0" sz="2400"/>
              <a:t>than</a:t>
            </a:r>
            <a:r>
              <a:rPr dirty="0" sz="2400" spc="-30"/>
              <a:t> </a:t>
            </a:r>
            <a:r>
              <a:rPr dirty="0" sz="2400"/>
              <a:t>the</a:t>
            </a:r>
            <a:r>
              <a:rPr dirty="0" sz="2400" spc="-30"/>
              <a:t> </a:t>
            </a:r>
            <a:r>
              <a:rPr dirty="0" sz="2400" spc="-10"/>
              <a:t>action clients</a:t>
            </a:r>
            <a:endParaRPr sz="2400">
              <a:latin typeface="Trebuchet MS"/>
              <a:cs typeface="Trebuchet MS"/>
            </a:endParaRPr>
          </a:p>
          <a:p>
            <a:pPr lvl="1" marL="756285" marR="1955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2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2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execution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tied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event</a:t>
            </a:r>
            <a:endParaRPr sz="2400">
              <a:latin typeface="Carlito"/>
              <a:cs typeface="Carlito"/>
            </a:endParaRPr>
          </a:p>
          <a:p>
            <a:pPr marL="299085" marR="473709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Publishing</a:t>
            </a:r>
            <a:r>
              <a:rPr dirty="0" sz="2400" spc="-70"/>
              <a:t> </a:t>
            </a:r>
            <a:r>
              <a:rPr dirty="0" sz="2400"/>
              <a:t>joint</a:t>
            </a:r>
            <a:r>
              <a:rPr dirty="0" sz="2400" spc="-70"/>
              <a:t> </a:t>
            </a:r>
            <a:r>
              <a:rPr dirty="0" sz="2400" spc="-10"/>
              <a:t>states</a:t>
            </a:r>
            <a:r>
              <a:rPr dirty="0" sz="2400" spc="-85"/>
              <a:t> </a:t>
            </a:r>
            <a:r>
              <a:rPr dirty="0" sz="2400"/>
              <a:t>directly</a:t>
            </a:r>
            <a:r>
              <a:rPr dirty="0" sz="2400" spc="-75"/>
              <a:t> </a:t>
            </a:r>
            <a:r>
              <a:rPr dirty="0" sz="2400" spc="-10"/>
              <a:t>worked </a:t>
            </a:r>
            <a:r>
              <a:rPr dirty="0" sz="2400"/>
              <a:t>very</a:t>
            </a:r>
            <a:r>
              <a:rPr dirty="0" sz="2400" spc="-60"/>
              <a:t> </a:t>
            </a:r>
            <a:r>
              <a:rPr dirty="0" sz="2400" spc="-10"/>
              <a:t>well.</a:t>
            </a:r>
            <a:endParaRPr sz="2400"/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/>
              <a:t>In</a:t>
            </a:r>
            <a:r>
              <a:rPr dirty="0" sz="2400" spc="-50"/>
              <a:t> </a:t>
            </a:r>
            <a:r>
              <a:rPr dirty="0" sz="2400"/>
              <a:t>MoveIt,</a:t>
            </a:r>
            <a:r>
              <a:rPr dirty="0" sz="2400" spc="-40"/>
              <a:t> </a:t>
            </a:r>
            <a:r>
              <a:rPr dirty="0" sz="2400"/>
              <a:t>I</a:t>
            </a:r>
            <a:r>
              <a:rPr dirty="0" sz="2400" spc="-45"/>
              <a:t> </a:t>
            </a:r>
            <a:r>
              <a:rPr dirty="0" sz="2400"/>
              <a:t>had</a:t>
            </a:r>
            <a:r>
              <a:rPr dirty="0" sz="2400" spc="-45"/>
              <a:t> </a:t>
            </a:r>
            <a:r>
              <a:rPr dirty="0" sz="2400"/>
              <a:t>set</a:t>
            </a:r>
            <a:r>
              <a:rPr dirty="0" sz="2400" spc="-40"/>
              <a:t> </a:t>
            </a:r>
            <a:r>
              <a:rPr dirty="0" sz="2400"/>
              <a:t>up</a:t>
            </a:r>
            <a:r>
              <a:rPr dirty="0" sz="2400" spc="-45"/>
              <a:t> </a:t>
            </a:r>
            <a:r>
              <a:rPr dirty="0" sz="2400"/>
              <a:t>custom</a:t>
            </a:r>
            <a:r>
              <a:rPr dirty="0" sz="2400" spc="-65"/>
              <a:t> </a:t>
            </a:r>
            <a:r>
              <a:rPr dirty="0" sz="2400"/>
              <a:t>poses</a:t>
            </a:r>
            <a:r>
              <a:rPr dirty="0" sz="2400" spc="-35"/>
              <a:t> </a:t>
            </a:r>
            <a:r>
              <a:rPr dirty="0" sz="2400" spc="-20"/>
              <a:t>with </a:t>
            </a:r>
            <a:r>
              <a:rPr dirty="0" sz="2400"/>
              <a:t>the</a:t>
            </a:r>
            <a:r>
              <a:rPr dirty="0" sz="2400" spc="-35"/>
              <a:t> </a:t>
            </a:r>
            <a:r>
              <a:rPr dirty="0" sz="2400"/>
              <a:t>set</a:t>
            </a:r>
            <a:r>
              <a:rPr dirty="0" sz="2400" spc="-45"/>
              <a:t> </a:t>
            </a:r>
            <a:r>
              <a:rPr dirty="0" sz="2400"/>
              <a:t>up</a:t>
            </a:r>
            <a:r>
              <a:rPr dirty="0" sz="2400" spc="-35"/>
              <a:t> </a:t>
            </a:r>
            <a:r>
              <a:rPr dirty="0" sz="2400" spc="-10"/>
              <a:t>client</a:t>
            </a:r>
            <a:endParaRPr sz="2400"/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-10"/>
              <a:t>Works</a:t>
            </a:r>
            <a:r>
              <a:rPr dirty="0" sz="2400" spc="-100"/>
              <a:t> </a:t>
            </a:r>
            <a:r>
              <a:rPr dirty="0" sz="2400" spc="-10"/>
              <a:t>Perfectly</a:t>
            </a:r>
            <a:endParaRPr sz="2400"/>
          </a:p>
        </p:txBody>
      </p:sp>
      <p:sp>
        <p:nvSpPr>
          <p:cNvPr id="19" name="object 19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85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5333491" y="6120790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35" b="1">
                <a:solidFill>
                  <a:srgbClr val="FFFFFF"/>
                </a:solidFill>
                <a:latin typeface="Liberation Sans Narrow"/>
                <a:cs typeface="Liberation Sans Narrow"/>
              </a:rPr>
              <a:t>6/1/23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63163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0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500"/>
              <a:t>SCRIPT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63143" y="739901"/>
            <a:ext cx="124968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#!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/usr/bin/env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python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#!/usr/bin/python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-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tt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77739" y="6118918"/>
            <a:ext cx="16738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87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263143" y="983437"/>
            <a:ext cx="497332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os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struct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wave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pvporcupine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pvrhino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subprocess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faulthandler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threading</a:t>
            </a:r>
            <a:endParaRPr sz="800">
              <a:latin typeface="IBM 3270"/>
              <a:cs typeface="IBM 3270"/>
            </a:endParaRPr>
          </a:p>
          <a:p>
            <a:pPr marL="12700" marR="311721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datetime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datetime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pvrecorder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PvRecorder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std_msgs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msg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Float64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numpy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 </a:t>
            </a:r>
            <a:r>
              <a:rPr dirty="0" sz="800" spc="-25">
                <a:solidFill>
                  <a:srgbClr val="4EC8AF"/>
                </a:solidFill>
                <a:latin typeface="IBM 3270"/>
                <a:cs typeface="IBM 3270"/>
              </a:rPr>
              <a:t>np</a:t>
            </a:r>
            <a:endParaRPr sz="800">
              <a:latin typeface="IBM 3270"/>
              <a:cs typeface="IBM 3270"/>
            </a:endParaRPr>
          </a:p>
          <a:p>
            <a:pPr marL="12700" marR="289623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playsound</a:t>
            </a:r>
            <a:r>
              <a:rPr dirty="0" sz="800" spc="-5">
                <a:solidFill>
                  <a:srgbClr val="4EC8AF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playsound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DCDCAA"/>
                </a:solidFill>
                <a:latin typeface="IBM 3270"/>
                <a:cs typeface="IBM 3270"/>
              </a:rPr>
              <a:t>ps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tkinter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as </a:t>
            </a:r>
            <a:r>
              <a:rPr dirty="0" sz="800" spc="-25">
                <a:solidFill>
                  <a:srgbClr val="4EC8AF"/>
                </a:solidFill>
                <a:latin typeface="IBM 3270"/>
                <a:cs typeface="IBM 3270"/>
              </a:rPr>
              <a:t>tk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tkinter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5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endParaRPr sz="800">
              <a:latin typeface="IBM 3270"/>
              <a:cs typeface="IBM 3270"/>
            </a:endParaRPr>
          </a:p>
          <a:p>
            <a:pPr marL="12700" marR="33401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from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termcolor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colored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import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3143" y="2325116"/>
            <a:ext cx="4528185" cy="758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#jacoapp.py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 Main Script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for Voice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Control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function, similar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 turtlebot arm's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but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uses moveit_commander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instead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def</a:t>
            </a:r>
            <a:r>
              <a:rPr dirty="0" sz="800" spc="-5">
                <a:solidFill>
                  <a:srgbClr val="559CD5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):</a:t>
            </a:r>
            <a:endParaRPr sz="800">
              <a:latin typeface="IBM 3270"/>
              <a:cs typeface="IBM 3270"/>
            </a:endParaRPr>
          </a:p>
          <a:p>
            <a:pPr marL="234950" marR="261556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 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.set_named_target(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plan</a:t>
            </a:r>
            <a:r>
              <a:rPr dirty="0" sz="800" spc="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.go(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wait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3143" y="3178810"/>
            <a:ext cx="258318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#ROS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node that will publish states 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MoveIt!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init_node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'JacoVoicer'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3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anonymous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False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3143" y="3544570"/>
            <a:ext cx="29718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56083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Instantiating Arm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Group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group_name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'arm'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MoveGroupCommander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group_name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.set_max_velocity_scaling_factor(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1.0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3143" y="4153865"/>
            <a:ext cx="325056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Instantiating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Hand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Group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group2_name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'gripper'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gripper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moveit_commander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MoveGroupCommander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group2_name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gripper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.set_max_velocity_scaling_factor(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1.0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3143" y="4764151"/>
            <a:ext cx="56953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declaring args for picovoice modules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before using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them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2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'2saeQ0pr4C5VaUWzNDyGAM3vUMli/zt6efotQubsLICInVRXZCRWOA=='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Required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Picovoice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Access</a:t>
            </a:r>
            <a:r>
              <a:rPr dirty="0" sz="800" spc="-1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Key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4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4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'~/Desktop/Picovoice/Porcupine/Hey-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Turtle-bot.ppn'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]</a:t>
            </a:r>
            <a:r>
              <a:rPr dirty="0" sz="800" spc="4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4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</a:t>
            </a:r>
            <a:r>
              <a:rPr dirty="0" sz="800" spc="3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.ppn</a:t>
            </a:r>
            <a:r>
              <a:rPr dirty="0" sz="800" spc="4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</a:t>
            </a:r>
            <a:r>
              <a:rPr dirty="0" sz="800" spc="4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path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"/home/carlos/Desktop/Picovoice/Rhino/Arm.rhn"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.rhn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path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3143" y="5373751"/>
            <a:ext cx="4528185" cy="390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Creating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wake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word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engine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speech-to-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intent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engine</a:t>
            </a:r>
            <a:r>
              <a:rPr dirty="0" sz="800" spc="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instances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porcupine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create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rhino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pvrhino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create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access_key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context_path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52565" y="739901"/>
            <a:ext cx="34734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Printing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Module Versions and Context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information for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clarity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'Porcupine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version: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version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 spc="50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'Rhino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version: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version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'Context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info: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context_info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52565" y="1349756"/>
            <a:ext cx="4138929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Creating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starting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Instance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PvRecorder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device_index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>
                <a:solidFill>
                  <a:srgbClr val="B5CEA8"/>
                </a:solidFill>
                <a:latin typeface="IBM 3270"/>
                <a:cs typeface="IBM 3270"/>
              </a:rPr>
              <a:t>5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frame_length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frame_length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52565" y="1715516"/>
            <a:ext cx="4027804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22694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Parses keywords from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porcupine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keywords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list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for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x</a:t>
            </a:r>
            <a:r>
              <a:rPr dirty="0" sz="800" spc="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in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keyword_paths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 marR="508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2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2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os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path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basename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x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replace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'.ppn'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1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split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'_'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1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&gt;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IBM 3270"/>
                <a:cs typeface="IBM 3270"/>
              </a:rPr>
              <a:t>6</a:t>
            </a:r>
            <a:r>
              <a:rPr dirty="0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 marR="111569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append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2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-</a:t>
            </a:r>
            <a:r>
              <a:rPr dirty="0" sz="800" spc="-20">
                <a:solidFill>
                  <a:srgbClr val="B5CEA8"/>
                </a:solidFill>
                <a:latin typeface="IBM 3270"/>
                <a:cs typeface="IBM 3270"/>
              </a:rPr>
              <a:t>6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])) 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append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keyword_phrase_part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])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52565" y="2813050"/>
            <a:ext cx="308356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Creates a wav file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store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audio stream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while in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use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wave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open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'wave.wav'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"w"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setnchannels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50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setsampwidth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2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setframerate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16000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52565" y="3544570"/>
            <a:ext cx="5084445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Enables 'faulthandler' -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dumps Python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tracebacks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explicitly, on a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fault,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after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timeout,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or on a user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signal.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faulthandler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enable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 </a:t>
            </a:r>
            <a:r>
              <a:rPr dirty="0" u="sng" sz="800" spc="434">
                <a:solidFill>
                  <a:srgbClr val="9CDCFD"/>
                </a:solidFill>
                <a:uFill>
                  <a:solidFill>
                    <a:srgbClr val="9BDBFC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9CDCFD"/>
                </a:solidFill>
                <a:latin typeface="IBM 3270"/>
                <a:cs typeface="IBM 3270"/>
              </a:rPr>
              <a:t>name</a:t>
            </a:r>
            <a:r>
              <a:rPr dirty="0" u="sng" sz="800" spc="195">
                <a:solidFill>
                  <a:srgbClr val="9CDCFD"/>
                </a:solidFill>
                <a:uFill>
                  <a:solidFill>
                    <a:srgbClr val="9BDBFC"/>
                  </a:solidFill>
                </a:uFill>
                <a:latin typeface="IBM 3270"/>
                <a:cs typeface="IBM 3270"/>
              </a:rPr>
              <a:t>  </a:t>
            </a:r>
            <a:r>
              <a:rPr dirty="0" u="none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u="none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u="sng" sz="800" spc="440">
                <a:solidFill>
                  <a:srgbClr val="CE9178"/>
                </a:solidFill>
                <a:uFill>
                  <a:solidFill>
                    <a:srgbClr val="CD9077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>
                <a:solidFill>
                  <a:srgbClr val="CE9178"/>
                </a:solidFill>
                <a:latin typeface="IBM 3270"/>
                <a:cs typeface="IBM 3270"/>
              </a:rPr>
              <a:t>main</a:t>
            </a:r>
            <a:r>
              <a:rPr dirty="0" u="sng" sz="800" spc="430">
                <a:solidFill>
                  <a:srgbClr val="CE9178"/>
                </a:solidFill>
                <a:uFill>
                  <a:solidFill>
                    <a:srgbClr val="CD9077"/>
                  </a:solidFill>
                </a:uFill>
                <a:latin typeface="IBM 3270"/>
                <a:cs typeface="IBM 3270"/>
              </a:rPr>
              <a:t> </a:t>
            </a:r>
            <a:r>
              <a:rPr dirty="0" u="none" sz="800" spc="-25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u="none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try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#Startup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Sound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anything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with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just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playing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.wav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files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Audio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folder.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Also</a:t>
            </a:r>
            <a:endParaRPr sz="800">
              <a:latin typeface="IBM 3270"/>
              <a:cs typeface="IBM 3270"/>
            </a:endParaRPr>
          </a:p>
          <a:p>
            <a:pPr marL="12700" marR="239522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made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the terminal print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out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what turtlebot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says.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"bootup.wav"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616075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Hello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There!"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am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Jaco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the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Arm."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052565" y="5007990"/>
            <a:ext cx="37509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Allows us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 see selected audio device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- can be changed with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args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'Using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device: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selected_device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052565" y="5373751"/>
            <a:ext cx="26396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Let client know script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is currently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listening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'Listening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...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(press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Ctrl+C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exit)'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43941"/>
            <a:ext cx="708342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5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484"/>
              <a:t>SCRIPT</a:t>
            </a:r>
            <a:r>
              <a:rPr dirty="0" sz="4800" spc="-85"/>
              <a:t> </a:t>
            </a:r>
            <a:r>
              <a:rPr dirty="0" sz="4800" spc="40"/>
              <a:t>(2)</a:t>
            </a:r>
            <a:endParaRPr sz="4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63143" y="739901"/>
            <a:ext cx="186055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'Home'State..."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77739" y="6118918"/>
            <a:ext cx="167386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87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263143" y="1105915"/>
            <a:ext cx="330517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2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3143" y="1471676"/>
            <a:ext cx="3028315" cy="757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955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while </a:t>
            </a:r>
            <a:r>
              <a:rPr dirty="0" sz="800" spc="-10">
                <a:solidFill>
                  <a:srgbClr val="559CD5"/>
                </a:solidFill>
                <a:latin typeface="IBM 3270"/>
                <a:cs typeface="IBM 3270"/>
              </a:rPr>
              <a:t>True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 marR="504825">
              <a:lnSpc>
                <a:spcPts val="969"/>
              </a:lnSpc>
              <a:spcBef>
                <a:spcPts val="1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#make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 parse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speech from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wave.wav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pcm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read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ts val="915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 Both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Rhino and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Porcupine are made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process </a:t>
            </a:r>
            <a:r>
              <a:rPr dirty="0" sz="800" spc="-25">
                <a:solidFill>
                  <a:srgbClr val="6A9954"/>
                </a:solidFill>
                <a:latin typeface="IBM 3270"/>
                <a:cs typeface="IBM 3270"/>
              </a:rPr>
              <a:t>it.</a:t>
            </a:r>
            <a:endParaRPr sz="800">
              <a:latin typeface="IBM 3270"/>
              <a:cs typeface="IBM 3270"/>
            </a:endParaRPr>
          </a:p>
          <a:p>
            <a:pPr marL="234950" marR="949960">
              <a:lnSpc>
                <a:spcPct val="100000"/>
              </a:lnSpc>
              <a:spcBef>
                <a:spcPts val="10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result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process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is_finalized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process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5648" y="2323592"/>
            <a:ext cx="3303904" cy="3937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781810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storing wav data in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array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is not </a:t>
            </a:r>
            <a:r>
              <a:rPr dirty="0" sz="800" spc="-20">
                <a:solidFill>
                  <a:srgbClr val="559CD5"/>
                </a:solidFill>
                <a:latin typeface="IBM 3270"/>
                <a:cs typeface="IBM 3270"/>
              </a:rPr>
              <a:t>None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writeframes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struct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pack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"h"</a:t>
            </a:r>
            <a:r>
              <a:rPr dirty="0" sz="800" spc="7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r>
              <a:rPr dirty="0" sz="800" spc="7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len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),</a:t>
            </a:r>
            <a:r>
              <a:rPr dirty="0" sz="800" spc="7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*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pcm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5648" y="2811526"/>
            <a:ext cx="3973195" cy="1125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116965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if wakeword is detected, stop and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move to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neutral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result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&gt;=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5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25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'[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]</a:t>
            </a:r>
            <a:r>
              <a:rPr dirty="0" sz="800" spc="-1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Detected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str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datetime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now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()),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keywords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[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result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]))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'Home'State..."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234950" marR="2562225">
              <a:lnSpc>
                <a:spcPts val="969"/>
              </a:lnSpc>
              <a:spcBef>
                <a:spcPts val="10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234950" marR="449580">
              <a:lnSpc>
                <a:spcPts val="96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3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"I'm</a:t>
            </a:r>
            <a:r>
              <a:rPr dirty="0" sz="800" spc="-3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Listening..."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5648" y="4032250"/>
            <a:ext cx="286067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is_finalized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get_inference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is_understood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algn="ctr" marL="457200" marR="5080" indent="-55244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intent : '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'"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for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slot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 spc="-5">
                <a:solidFill>
                  <a:srgbClr val="CCCCCC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in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slots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.items():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:</a:t>
            </a:r>
            <a:r>
              <a:rPr dirty="0" sz="800" spc="-5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%s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'"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%</a:t>
            </a:r>
            <a:r>
              <a:rPr dirty="0" sz="800" spc="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slot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))</a:t>
            </a:r>
            <a:endParaRPr sz="800">
              <a:latin typeface="IBM 3270"/>
              <a:cs typeface="IBM 3270"/>
            </a:endParaRPr>
          </a:p>
          <a:p>
            <a:pPr algn="ctr" marR="546735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9CDCFD"/>
                </a:solidFill>
                <a:latin typeface="IBM 3270"/>
                <a:cs typeface="IBM 3270"/>
              </a:rPr>
              <a:t>value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0655" y="5006466"/>
            <a:ext cx="2249805" cy="271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#stop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prevent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overflow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error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61838" y="687705"/>
            <a:ext cx="16929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'move'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61838" y="931240"/>
            <a:ext cx="3249295" cy="2220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Up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endParaRPr sz="800">
              <a:latin typeface="IBM 3270"/>
              <a:cs typeface="IBM 3270"/>
            </a:endParaRPr>
          </a:p>
          <a:p>
            <a:pPr marL="234950" marR="1838325" indent="-222885">
              <a:lnSpc>
                <a:spcPts val="950"/>
              </a:lnSpc>
              <a:spcBef>
                <a:spcPts val="45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'Vertical'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ts val="96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 marR="1894839">
              <a:lnSpc>
                <a:spcPts val="96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Down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r>
              <a:rPr dirty="0" sz="800" spc="50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'down'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ts val="93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'Down'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  <a:spcBef>
                <a:spcPts val="10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Left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1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'left'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'Left'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99400"/>
              </a:lnSpc>
              <a:spcBef>
                <a:spcPts val="10"/>
              </a:spcBef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61838" y="3248660"/>
            <a:ext cx="324929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838325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#move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Right </a:t>
            </a:r>
            <a:r>
              <a:rPr dirty="0" sz="800" spc="-20">
                <a:solidFill>
                  <a:srgbClr val="6A9954"/>
                </a:solidFill>
                <a:latin typeface="IBM 3270"/>
                <a:cs typeface="IBM 3270"/>
              </a:rPr>
              <a:t>state</a:t>
            </a:r>
            <a:r>
              <a:rPr dirty="0" sz="800" spc="500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elif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direction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'right'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</a:t>
            </a:r>
            <a:r>
              <a:rPr dirty="0" sz="800" spc="-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'Right'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Moving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Up."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>
                <a:solidFill>
                  <a:srgbClr val="4EC8AF"/>
                </a:solidFill>
                <a:latin typeface="IBM 3270"/>
                <a:cs typeface="IBM 3270"/>
              </a:rPr>
              <a:t>rospy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loginfo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"Moving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to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'UP'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state..."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jointrad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armstate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else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>
              <a:lnSpc>
                <a:spcPct val="100000"/>
              </a:lnSpc>
            </a:pPr>
            <a:r>
              <a:rPr dirty="0" sz="800" spc="-20">
                <a:solidFill>
                  <a:srgbClr val="C585C0"/>
                </a:solidFill>
                <a:latin typeface="IBM 3270"/>
                <a:cs typeface="IBM 3270"/>
              </a:rPr>
              <a:t>pass</a:t>
            </a:r>
            <a:endParaRPr sz="800">
              <a:latin typeface="IBM 3270"/>
              <a:cs typeface="IBM 3270"/>
            </a:endParaRPr>
          </a:p>
          <a:p>
            <a:pPr marL="12700" marR="1115695">
              <a:lnSpc>
                <a:spcPct val="100000"/>
              </a:lnSpc>
            </a:pP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#start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recorder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to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6A9954"/>
                </a:solidFill>
                <a:latin typeface="IBM 3270"/>
                <a:cs typeface="IBM 3270"/>
              </a:rPr>
              <a:t>continue</a:t>
            </a:r>
            <a:r>
              <a:rPr dirty="0" sz="800" spc="-5">
                <a:solidFill>
                  <a:srgbClr val="6A9954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6A9954"/>
                </a:solidFill>
                <a:latin typeface="IBM 3270"/>
                <a:cs typeface="IBM 3270"/>
              </a:rPr>
              <a:t>listening.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start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61838" y="4590034"/>
            <a:ext cx="391667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2005964" indent="-222885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</a:t>
            </a:r>
            <a:r>
              <a:rPr dirty="0" sz="800" spc="-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inference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intent</a:t>
            </a:r>
            <a:r>
              <a:rPr dirty="0" sz="800" spc="-5">
                <a:solidFill>
                  <a:srgbClr val="9CDCFD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==</a:t>
            </a:r>
            <a:r>
              <a:rPr dirty="0" sz="800" spc="-15">
                <a:solidFill>
                  <a:srgbClr val="D3D3D3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'shutdown'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stop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080">
              <a:lnSpc>
                <a:spcPct val="100000"/>
              </a:lnSpc>
            </a:pP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colored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'TURTLEBOT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SAYS:'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,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'blue'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r>
              <a:rPr dirty="0" sz="800">
                <a:solidFill>
                  <a:srgbClr val="D3D3D3"/>
                </a:solidFill>
                <a:latin typeface="IBM 3270"/>
                <a:cs typeface="IBM 3270"/>
              </a:rPr>
              <a:t>+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"Shutting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Down.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Goodbye!"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exit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 spc="-10">
                <a:solidFill>
                  <a:srgbClr val="B5CEA8"/>
                </a:solidFill>
                <a:latin typeface="IBM 3270"/>
                <a:cs typeface="IBM 3270"/>
              </a:rPr>
              <a:t>0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)</a:t>
            </a:r>
            <a:endParaRPr sz="800">
              <a:latin typeface="IBM 3270"/>
              <a:cs typeface="IBM 3270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71821" y="5199634"/>
            <a:ext cx="1415415" cy="1002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except</a:t>
            </a:r>
            <a:r>
              <a:rPr dirty="0" sz="800" spc="5">
                <a:solidFill>
                  <a:srgbClr val="C585C0"/>
                </a:solidFill>
                <a:latin typeface="IBM 3270"/>
                <a:cs typeface="IBM 3270"/>
              </a:rPr>
              <a:t> </a:t>
            </a:r>
            <a:r>
              <a:rPr dirty="0" sz="800" spc="-10">
                <a:solidFill>
                  <a:srgbClr val="4EC8AF"/>
                </a:solidFill>
                <a:latin typeface="IBM 3270"/>
                <a:cs typeface="IBM 3270"/>
              </a:rPr>
              <a:t>KeyboardInterrupt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>
                <a:solidFill>
                  <a:srgbClr val="DCDCAA"/>
                </a:solidFill>
                <a:latin typeface="IBM 3270"/>
                <a:cs typeface="IBM 3270"/>
              </a:rPr>
              <a:t>print</a:t>
            </a:r>
            <a:r>
              <a:rPr dirty="0" sz="800">
                <a:solidFill>
                  <a:srgbClr val="CCCCCC"/>
                </a:solidFill>
                <a:latin typeface="IBM 3270"/>
                <a:cs typeface="IBM 3270"/>
              </a:rPr>
              <a:t>(</a:t>
            </a:r>
            <a:r>
              <a:rPr dirty="0" sz="800">
                <a:solidFill>
                  <a:srgbClr val="CE9178"/>
                </a:solidFill>
                <a:latin typeface="IBM 3270"/>
                <a:cs typeface="IBM 3270"/>
              </a:rPr>
              <a:t>'Stopping</a:t>
            </a:r>
            <a:r>
              <a:rPr dirty="0" sz="800" spc="-10">
                <a:solidFill>
                  <a:srgbClr val="CE9178"/>
                </a:solidFill>
                <a:latin typeface="IBM 3270"/>
                <a:cs typeface="IBM 3270"/>
              </a:rPr>
              <a:t> </a:t>
            </a:r>
            <a:r>
              <a:rPr dirty="0" sz="800" spc="-20">
                <a:solidFill>
                  <a:srgbClr val="CE9178"/>
                </a:solidFill>
                <a:latin typeface="IBM 3270"/>
                <a:cs typeface="IBM 3270"/>
              </a:rPr>
              <a:t>...'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) </a:t>
            </a:r>
            <a:r>
              <a:rPr dirty="0" sz="800" spc="-10">
                <a:solidFill>
                  <a:srgbClr val="C585C0"/>
                </a:solidFill>
                <a:latin typeface="IBM 3270"/>
                <a:cs typeface="IBM 3270"/>
              </a:rPr>
              <a:t>finally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:</a:t>
            </a:r>
            <a:endParaRPr sz="800">
              <a:latin typeface="IBM 3270"/>
              <a:cs typeface="IBM 3270"/>
            </a:endParaRPr>
          </a:p>
          <a:p>
            <a:pPr marL="234950" marR="172085">
              <a:lnSpc>
                <a:spcPct val="100000"/>
              </a:lnSpc>
              <a:spcBef>
                <a:spcPts val="5"/>
              </a:spcBef>
            </a:pP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recorder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porcupine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rhino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delete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  <a:p>
            <a:pPr marL="234950" marR="59690" indent="-222885">
              <a:lnSpc>
                <a:spcPct val="100000"/>
              </a:lnSpc>
            </a:pPr>
            <a:r>
              <a:rPr dirty="0" sz="800">
                <a:solidFill>
                  <a:srgbClr val="C585C0"/>
                </a:solidFill>
                <a:latin typeface="IBM 3270"/>
                <a:cs typeface="IBM 3270"/>
              </a:rPr>
              <a:t>if </a:t>
            </a:r>
            <a:r>
              <a:rPr dirty="0" sz="800">
                <a:solidFill>
                  <a:srgbClr val="9CDCFD"/>
                </a:solidFill>
                <a:latin typeface="IBM 3270"/>
                <a:cs typeface="IBM 3270"/>
              </a:rPr>
              <a:t>wav_file </a:t>
            </a:r>
            <a:r>
              <a:rPr dirty="0" sz="800">
                <a:solidFill>
                  <a:srgbClr val="559CD5"/>
                </a:solidFill>
                <a:latin typeface="IBM 3270"/>
                <a:cs typeface="IBM 3270"/>
              </a:rPr>
              <a:t>is not </a:t>
            </a:r>
            <a:r>
              <a:rPr dirty="0" sz="800" spc="-20">
                <a:solidFill>
                  <a:srgbClr val="559CD5"/>
                </a:solidFill>
                <a:latin typeface="IBM 3270"/>
                <a:cs typeface="IBM 3270"/>
              </a:rPr>
              <a:t>None</a:t>
            </a:r>
            <a:r>
              <a:rPr dirty="0" sz="800" spc="-20">
                <a:solidFill>
                  <a:srgbClr val="CCCCCC"/>
                </a:solidFill>
                <a:latin typeface="IBM 3270"/>
                <a:cs typeface="IBM 3270"/>
              </a:rPr>
              <a:t>: </a:t>
            </a:r>
            <a:r>
              <a:rPr dirty="0" sz="800" spc="-10">
                <a:solidFill>
                  <a:srgbClr val="9CDCFD"/>
                </a:solidFill>
                <a:latin typeface="IBM 3270"/>
                <a:cs typeface="IBM 3270"/>
              </a:rPr>
              <a:t>wav_file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.</a:t>
            </a:r>
            <a:r>
              <a:rPr dirty="0" sz="800" spc="-10">
                <a:solidFill>
                  <a:srgbClr val="DCDCAA"/>
                </a:solidFill>
                <a:latin typeface="IBM 3270"/>
                <a:cs typeface="IBM 3270"/>
              </a:rPr>
              <a:t>close</a:t>
            </a:r>
            <a:r>
              <a:rPr dirty="0" sz="800" spc="-10">
                <a:solidFill>
                  <a:srgbClr val="CCCCCC"/>
                </a:solidFill>
                <a:latin typeface="IBM 3270"/>
                <a:cs typeface="IBM 3270"/>
              </a:rPr>
              <a:t>()</a:t>
            </a:r>
            <a:endParaRPr sz="8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50"/>
              <a:t>JACO</a:t>
            </a:r>
            <a:r>
              <a:rPr dirty="0" sz="4800" spc="-95"/>
              <a:t> </a:t>
            </a:r>
            <a:r>
              <a:rPr dirty="0" sz="4800" spc="-545"/>
              <a:t>VOICE</a:t>
            </a:r>
            <a:r>
              <a:rPr dirty="0" sz="4800" spc="-95"/>
              <a:t> </a:t>
            </a:r>
            <a:r>
              <a:rPr dirty="0" sz="4800" spc="-665"/>
              <a:t>COMMAND</a:t>
            </a:r>
            <a:r>
              <a:rPr dirty="0" sz="4800" spc="-114"/>
              <a:t> </a:t>
            </a:r>
            <a:r>
              <a:rPr dirty="0" sz="4800" spc="-484"/>
              <a:t>SCRIPT</a:t>
            </a:r>
            <a:r>
              <a:rPr dirty="0" sz="4800" spc="-85"/>
              <a:t> </a:t>
            </a:r>
            <a:r>
              <a:rPr dirty="0" sz="4800" spc="-705"/>
              <a:t>DEMO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249423" y="714755"/>
            <a:ext cx="9764395" cy="6010910"/>
            <a:chOff x="2249423" y="714755"/>
            <a:chExt cx="9764395" cy="601091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3" y="714755"/>
              <a:ext cx="7999476" cy="538124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277739" y="6117132"/>
            <a:ext cx="16738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15" b="1">
                <a:solidFill>
                  <a:srgbClr val="FFFFFF"/>
                </a:solidFill>
                <a:latin typeface="Liberation Sans Narrow"/>
                <a:cs typeface="Liberation Sans Narrow"/>
              </a:rPr>
              <a:t>6/5/23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39" y="720851"/>
              <a:ext cx="7208519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89276" y="760476"/>
              <a:ext cx="7094220" cy="5334000"/>
            </a:xfrm>
            <a:custGeom>
              <a:avLst/>
              <a:gdLst/>
              <a:ahLst/>
              <a:cxnLst/>
              <a:rect l="l" t="t" r="r" b="b"/>
              <a:pathLst>
                <a:path w="7094220" h="5334000">
                  <a:moveTo>
                    <a:pt x="709422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7094220" y="5334000"/>
                  </a:lnTo>
                  <a:lnTo>
                    <a:pt x="70942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105"/>
              <a:t> </a:t>
            </a:r>
            <a:r>
              <a:rPr dirty="0" sz="4800" spc="-490"/>
              <a:t>GUI</a:t>
            </a:r>
            <a:r>
              <a:rPr dirty="0" sz="4800" spc="-105"/>
              <a:t> </a:t>
            </a:r>
            <a:r>
              <a:rPr dirty="0" sz="4800" spc="155"/>
              <a:t>-</a:t>
            </a:r>
            <a:r>
              <a:rPr dirty="0" sz="4800" spc="-105"/>
              <a:t> </a:t>
            </a:r>
            <a:r>
              <a:rPr dirty="0" sz="4800" spc="-565"/>
              <a:t>AUDIO</a:t>
            </a:r>
            <a:r>
              <a:rPr dirty="0" sz="4800" spc="-95"/>
              <a:t> </a:t>
            </a:r>
            <a:r>
              <a:rPr dirty="0" sz="4800" spc="-660"/>
              <a:t>ADDED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830448" y="847471"/>
            <a:ext cx="6497955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80645" indent="-11430">
              <a:lnSpc>
                <a:spcPct val="100000"/>
              </a:lnSpc>
              <a:spcBef>
                <a:spcPts val="95"/>
              </a:spcBef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quality-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of-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improvements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program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user-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friendly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"seamless".</a:t>
            </a:r>
            <a:endParaRPr sz="1600">
              <a:latin typeface="Carlito"/>
              <a:cs typeface="Carlito"/>
            </a:endParaRPr>
          </a:p>
          <a:p>
            <a:pPr algn="just" marL="113664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13664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components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program:</a:t>
            </a:r>
            <a:endParaRPr sz="1600">
              <a:latin typeface="Carlito"/>
              <a:cs typeface="Carlito"/>
            </a:endParaRPr>
          </a:p>
          <a:p>
            <a:pPr algn="just" lvl="1" marL="469900" marR="24828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57086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chose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masculine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think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it's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amusing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appreciate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easy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generate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new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anyway.</a:t>
            </a:r>
            <a:endParaRPr sz="1600">
              <a:latin typeface="Carlito"/>
              <a:cs typeface="Carlito"/>
            </a:endParaRPr>
          </a:p>
          <a:p>
            <a:pPr algn="just" lvl="2" marL="1028065" indent="-112395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Changed</a:t>
            </a:r>
            <a:r>
              <a:rPr dirty="0" sz="16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Wake</a:t>
            </a:r>
            <a:r>
              <a:rPr dirty="0" sz="16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Word</a:t>
            </a:r>
            <a:r>
              <a:rPr dirty="0" sz="16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"Hey</a:t>
            </a:r>
            <a:r>
              <a:rPr dirty="0" sz="16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Jaco"</a:t>
            </a:r>
            <a:r>
              <a:rPr dirty="0" sz="16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6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"Hey</a:t>
            </a:r>
            <a:r>
              <a:rPr dirty="0" sz="16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Turtlebot"</a:t>
            </a:r>
            <a:endParaRPr sz="1600">
              <a:latin typeface="Carlito"/>
              <a:cs typeface="Carlito"/>
            </a:endParaRPr>
          </a:p>
          <a:p>
            <a:pPr algn="just" lvl="2" marL="927100" marR="380365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Besides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recreating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created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Turtlebot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Jaco's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well,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future.</a:t>
            </a:r>
            <a:endParaRPr sz="1600">
              <a:latin typeface="Carlito"/>
              <a:cs typeface="Carlito"/>
            </a:endParaRPr>
          </a:p>
          <a:p>
            <a:pPr lvl="3" marL="14859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4859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explaining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origins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"tell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endParaRPr sz="1600">
              <a:latin typeface="Carlito"/>
              <a:cs typeface="Carlito"/>
            </a:endParaRPr>
          </a:p>
          <a:p>
            <a:pPr marL="13843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yourself"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1600">
              <a:latin typeface="Carlito"/>
              <a:cs typeface="Carlito"/>
            </a:endParaRPr>
          </a:p>
          <a:p>
            <a:pPr lvl="3" marL="1384300" marR="16383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4852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prompting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info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20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specifically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move,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given,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move.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course,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moving incrementally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later.</a:t>
            </a:r>
            <a:endParaRPr sz="1600">
              <a:latin typeface="Carlito"/>
              <a:cs typeface="Carlito"/>
            </a:endParaRPr>
          </a:p>
          <a:p>
            <a:pPr lvl="3" marL="1485900" indent="-113030">
              <a:lnSpc>
                <a:spcPct val="100000"/>
              </a:lnSpc>
              <a:buSzPct val="93750"/>
              <a:buFont typeface="Trebuchet MS"/>
              <a:buChar char="•"/>
              <a:tabLst>
                <a:tab pos="148590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extraneous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lines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endParaRPr sz="1600">
              <a:latin typeface="Carlito"/>
              <a:cs typeface="Carlito"/>
            </a:endParaRPr>
          </a:p>
          <a:p>
            <a:pPr marL="138430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later,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fun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comments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easter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eggs.</a:t>
            </a:r>
            <a:endParaRPr sz="1600">
              <a:latin typeface="Carlito"/>
              <a:cs typeface="Carlito"/>
            </a:endParaRPr>
          </a:p>
          <a:p>
            <a:pPr algn="just" lvl="2" marL="927100" marR="22860" indent="-11430">
              <a:lnSpc>
                <a:spcPct val="100000"/>
              </a:lnSpc>
              <a:buSzPct val="93750"/>
              <a:buFont typeface="Trebuchet MS"/>
              <a:buChar char="•"/>
              <a:tabLst>
                <a:tab pos="102806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folder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19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re-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train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rhino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functionality.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Original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cloud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lost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longer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commands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again.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89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792" y="684276"/>
              <a:ext cx="8942832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24227" y="723900"/>
              <a:ext cx="8829040" cy="5334000"/>
            </a:xfrm>
            <a:custGeom>
              <a:avLst/>
              <a:gdLst/>
              <a:ahLst/>
              <a:cxnLst/>
              <a:rect l="l" t="t" r="r" b="b"/>
              <a:pathLst>
                <a:path w="8829040" h="5334000">
                  <a:moveTo>
                    <a:pt x="8828532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8828532" y="5334000"/>
                  </a:lnTo>
                  <a:lnTo>
                    <a:pt x="8828532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10"/>
              <a:t>BATTERY</a:t>
            </a:r>
            <a:r>
              <a:rPr dirty="0" sz="4800" spc="-100"/>
              <a:t> </a:t>
            </a:r>
            <a:r>
              <a:rPr dirty="0" sz="4800" spc="-715"/>
              <a:t>DAMAGE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6961631" y="996696"/>
            <a:ext cx="5052060" cy="5728970"/>
            <a:chOff x="6961631" y="996696"/>
            <a:chExt cx="5052060" cy="57289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1631" y="996696"/>
              <a:ext cx="2171700" cy="20574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683" y="3393947"/>
              <a:ext cx="2343912" cy="20955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033777" y="821816"/>
            <a:ext cx="4257040" cy="468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Batteries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ran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completing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basic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8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charger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broken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pins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battery’s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charging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port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melted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deformed</a:t>
            </a:r>
            <a:endParaRPr sz="1800">
              <a:latin typeface="Carlito"/>
              <a:cs typeface="Carlito"/>
            </a:endParaRPr>
          </a:p>
          <a:p>
            <a:pPr marL="299085" marR="5969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searching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online,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decided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contact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gave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correct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listings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digikey: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Molex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Connector: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MiniFit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Jr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5557</a:t>
            </a:r>
            <a:endParaRPr sz="1800">
              <a:latin typeface="Carlito"/>
              <a:cs typeface="Carlito"/>
            </a:endParaRPr>
          </a:p>
          <a:p>
            <a:pPr lvl="1" marL="756285" marR="36830" indent="-287020">
              <a:lnSpc>
                <a:spcPct val="100000"/>
              </a:lnSpc>
              <a:buClr>
                <a:srgbClr val="1F2228"/>
              </a:buClr>
              <a:buFont typeface="Arial"/>
              <a:buChar char="•"/>
              <a:tabLst>
                <a:tab pos="756285" algn="l"/>
              </a:tabLst>
            </a:pPr>
            <a:r>
              <a:rPr dirty="0" u="sng" sz="18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https://www.digikey.ca/en/products/</a:t>
            </a:r>
            <a:r>
              <a:rPr dirty="0" u="none" sz="1800" spc="-2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detail/molex/0039013028/2405392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ts val="2155"/>
              </a:lnSpc>
              <a:spcBef>
                <a:spcPts val="1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Pins: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Play"/>
                <a:cs typeface="Play"/>
              </a:rPr>
              <a:t>0457501211</a:t>
            </a:r>
            <a:endParaRPr sz="1800">
              <a:latin typeface="Play"/>
              <a:cs typeface="Play"/>
            </a:endParaRPr>
          </a:p>
          <a:p>
            <a:pPr lvl="1" marL="756285" indent="-286385">
              <a:lnSpc>
                <a:spcPts val="2155"/>
              </a:lnSpc>
              <a:buClr>
                <a:srgbClr val="1F2228"/>
              </a:buClr>
              <a:buFont typeface="Arial"/>
              <a:buChar char="•"/>
              <a:tabLst>
                <a:tab pos="756285" algn="l"/>
              </a:tabLst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7"/>
              </a:rPr>
              <a:t>https://www.digikey.ca/en/products/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7"/>
              </a:rPr>
              <a:t>detail/molex/0457501211/2404781</a:t>
            </a:r>
            <a:endParaRPr sz="1800">
              <a:latin typeface="Carlito"/>
              <a:cs typeface="Carlito"/>
            </a:endParaRPr>
          </a:p>
          <a:p>
            <a:pPr marL="299085" marR="84455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ordered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can't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use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compatible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5805" y="6094534"/>
            <a:ext cx="19431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250" b="1">
                <a:solidFill>
                  <a:srgbClr val="FFFFFF"/>
                </a:solidFill>
                <a:latin typeface="Liberation Sans Narrow"/>
                <a:cs typeface="Liberation Sans Narrow"/>
              </a:rPr>
              <a:t>5/29/23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05231" y="6553730"/>
            <a:ext cx="12446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7416" y="711708"/>
              <a:ext cx="6301739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06851" y="751331"/>
              <a:ext cx="6187440" cy="5334000"/>
            </a:xfrm>
            <a:custGeom>
              <a:avLst/>
              <a:gdLst/>
              <a:ahLst/>
              <a:cxnLst/>
              <a:rect l="l" t="t" r="r" b="b"/>
              <a:pathLst>
                <a:path w="6187440" h="5334000">
                  <a:moveTo>
                    <a:pt x="6187440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6187440" y="5334000"/>
                  </a:lnTo>
                  <a:lnTo>
                    <a:pt x="618744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100"/>
              <a:t> </a:t>
            </a:r>
            <a:r>
              <a:rPr dirty="0" sz="4800" spc="-490"/>
              <a:t>GUI</a:t>
            </a:r>
            <a:r>
              <a:rPr dirty="0" sz="4800" spc="-100"/>
              <a:t> </a:t>
            </a:r>
            <a:r>
              <a:rPr dirty="0" sz="4800" spc="155"/>
              <a:t>-</a:t>
            </a:r>
            <a:r>
              <a:rPr dirty="0" sz="4800" spc="-100"/>
              <a:t> </a:t>
            </a:r>
            <a:r>
              <a:rPr dirty="0" sz="4800" spc="-580"/>
              <a:t>THREADING</a:t>
            </a:r>
            <a:r>
              <a:rPr dirty="0" sz="4800" spc="-85"/>
              <a:t> </a:t>
            </a:r>
            <a:r>
              <a:rPr dirty="0" sz="4800" spc="-575"/>
              <a:t>IMPROVEMENTS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120898" y="820293"/>
            <a:ext cx="599440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0955" indent="-1206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Another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very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important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audio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processing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sections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threads.</a:t>
            </a:r>
            <a:endParaRPr sz="1400">
              <a:latin typeface="Carlito"/>
              <a:cs typeface="Carlito"/>
            </a:endParaRPr>
          </a:p>
          <a:p>
            <a:pPr lvl="1" marL="469900" marR="18097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turtlebot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command-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because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running,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suspected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logic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needed 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workaround</a:t>
            </a:r>
            <a:endParaRPr sz="1400">
              <a:latin typeface="Carlito"/>
              <a:cs typeface="Carlito"/>
            </a:endParaRPr>
          </a:p>
          <a:p>
            <a:pPr algn="just" lvl="1" marL="469900" marR="46164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Remembered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team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members frequently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in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 scripts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concurrently.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So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implement this.</a:t>
            </a:r>
            <a:endParaRPr sz="1400">
              <a:latin typeface="Carlito"/>
              <a:cs typeface="Carlito"/>
            </a:endParaRPr>
          </a:p>
          <a:p>
            <a:pPr marL="127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PvPorcupine,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PvRhino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PVRecorder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big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function</a:t>
            </a:r>
            <a:endParaRPr sz="1400">
              <a:latin typeface="Carlito"/>
              <a:cs typeface="Carlito"/>
            </a:endParaRPr>
          </a:p>
          <a:p>
            <a:pPr marL="12700" marR="5461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allowed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conflict.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Jaco's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speech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status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robot,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States.</a:t>
            </a:r>
            <a:endParaRPr sz="1400">
              <a:latin typeface="Carlito"/>
              <a:cs typeface="Carlito"/>
            </a:endParaRPr>
          </a:p>
          <a:p>
            <a:pPr marL="12700" marR="15303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finding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good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tutorials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achieve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ChatGPT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threading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module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called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event,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Python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known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queue.</a:t>
            </a:r>
            <a:endParaRPr sz="1400">
              <a:latin typeface="Carlito"/>
              <a:cs typeface="Carlito"/>
            </a:endParaRPr>
          </a:p>
          <a:p>
            <a:pPr lvl="1" marL="469900" marR="825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Queues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store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globally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threads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pass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information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endParaRPr sz="1400">
              <a:latin typeface="Carlito"/>
              <a:cs typeface="Carlito"/>
            </a:endParaRPr>
          </a:p>
          <a:p>
            <a:pPr lvl="1" marL="557530" indent="-9969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functionalities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threads.</a:t>
            </a:r>
            <a:endParaRPr sz="1400">
              <a:latin typeface="Carlito"/>
              <a:cs typeface="Carlito"/>
            </a:endParaRPr>
          </a:p>
          <a:p>
            <a:pPr marL="12700" marR="4953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voice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motion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necessary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info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own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queues,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events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active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trigger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updating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information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1400">
              <a:latin typeface="Carlito"/>
              <a:cs typeface="Carlito"/>
            </a:endParaRPr>
          </a:p>
          <a:p>
            <a:pPr marL="100965" indent="-100330">
              <a:lnSpc>
                <a:spcPct val="100000"/>
              </a:lnSpc>
              <a:buSzPct val="92857"/>
              <a:buFont typeface="Trebuchet MS"/>
              <a:buChar char="•"/>
              <a:tabLst>
                <a:tab pos="1009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could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continue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later.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89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68" y="711708"/>
              <a:ext cx="5175503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61004" y="751331"/>
              <a:ext cx="5061585" cy="5334000"/>
            </a:xfrm>
            <a:custGeom>
              <a:avLst/>
              <a:gdLst/>
              <a:ahLst/>
              <a:cxnLst/>
              <a:rect l="l" t="t" r="r" b="b"/>
              <a:pathLst>
                <a:path w="5061584" h="5334000">
                  <a:moveTo>
                    <a:pt x="5061204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5061204" y="5334000"/>
                  </a:lnTo>
                  <a:lnTo>
                    <a:pt x="506120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3565">
              <a:lnSpc>
                <a:spcPct val="100000"/>
              </a:lnSpc>
              <a:spcBef>
                <a:spcPts val="100"/>
              </a:spcBef>
            </a:pPr>
            <a:r>
              <a:rPr dirty="0" sz="4800" spc="-605"/>
              <a:t>PLANNED</a:t>
            </a:r>
            <a:r>
              <a:rPr dirty="0" sz="4800" spc="-75"/>
              <a:t> </a:t>
            </a:r>
            <a:r>
              <a:rPr dirty="0" sz="4800" spc="-625"/>
              <a:t>FEATURES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474846" y="774953"/>
            <a:ext cx="4717415" cy="5147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330" indent="-99695">
              <a:lnSpc>
                <a:spcPct val="100000"/>
              </a:lnSpc>
              <a:spcBef>
                <a:spcPts val="105"/>
              </a:spcBef>
              <a:buSzPct val="92857"/>
              <a:buFont typeface="Trebuchet MS"/>
              <a:buChar char="•"/>
              <a:tabLst>
                <a:tab pos="10033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wish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add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future:</a:t>
            </a:r>
            <a:endParaRPr sz="1400">
              <a:latin typeface="Carlito"/>
              <a:cs typeface="Carlito"/>
            </a:endParaRPr>
          </a:p>
          <a:p>
            <a:pPr lvl="1" marL="469900" marR="126364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now,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arm's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two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shells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running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easily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implement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script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turtlebot.</a:t>
            </a:r>
            <a:endParaRPr sz="1400">
              <a:latin typeface="Carlito"/>
              <a:cs typeface="Carlito"/>
            </a:endParaRPr>
          </a:p>
          <a:p>
            <a:pPr lvl="1" marL="469900" marR="6413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816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GUI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real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might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feasible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settle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for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printing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once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finishes</a:t>
            </a:r>
            <a:endParaRPr sz="1400">
              <a:latin typeface="Carlito"/>
              <a:cs typeface="Carlito"/>
            </a:endParaRPr>
          </a:p>
          <a:p>
            <a:pPr lvl="1" marL="469900" marR="29845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5575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Arm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incrementally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right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instead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follows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macros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setup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assistant.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really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wanted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cartesian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none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functions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work.</a:t>
            </a:r>
            <a:r>
              <a:rPr dirty="0" sz="14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there.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communicate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Kinova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hopefully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clue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fixing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1400">
              <a:latin typeface="Carlito"/>
              <a:cs typeface="Carlito"/>
            </a:endParaRPr>
          </a:p>
          <a:p>
            <a:pPr lvl="2" marL="927100" marR="5080" indent="-12065">
              <a:lnSpc>
                <a:spcPct val="100000"/>
              </a:lnSpc>
              <a:buSzPct val="92857"/>
              <a:buFont typeface="Trebuchet MS"/>
              <a:buChar char="•"/>
              <a:tabLst>
                <a:tab pos="1014730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joint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planner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incrementally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now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smooth.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move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smoothly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along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plane.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says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"move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forward"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should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60">
                <a:solidFill>
                  <a:srgbClr val="FFFFFF"/>
                </a:solidFill>
                <a:latin typeface="Carlito"/>
                <a:cs typeface="Carlito"/>
              </a:rPr>
              <a:t>y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direction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only.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hard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kinematics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myself.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MoveIt!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end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effector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control,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something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use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facilitate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desired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movement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31384" y="6122576"/>
            <a:ext cx="168338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335" b="1">
                <a:solidFill>
                  <a:srgbClr val="FFFFFF"/>
                </a:solidFill>
                <a:latin typeface="Liberation Sans Narrow"/>
                <a:cs typeface="Liberation Sans Narrow"/>
              </a:rPr>
              <a:t>6/8/23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89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" y="662940"/>
              <a:ext cx="11934444" cy="5446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2503" y="702563"/>
              <a:ext cx="11820525" cy="5334000"/>
            </a:xfrm>
            <a:custGeom>
              <a:avLst/>
              <a:gdLst/>
              <a:ahLst/>
              <a:cxnLst/>
              <a:rect l="l" t="t" r="r" b="b"/>
              <a:pathLst>
                <a:path w="11820525" h="5334000">
                  <a:moveTo>
                    <a:pt x="11820144" y="0"/>
                  </a:moveTo>
                  <a:lnTo>
                    <a:pt x="0" y="0"/>
                  </a:lnTo>
                  <a:lnTo>
                    <a:pt x="0" y="5334000"/>
                  </a:lnTo>
                  <a:lnTo>
                    <a:pt x="11820144" y="5334000"/>
                  </a:lnTo>
                  <a:lnTo>
                    <a:pt x="11820144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15"/>
              <a:t>FIXED</a:t>
            </a:r>
            <a:r>
              <a:rPr dirty="0" sz="4800" spc="-75"/>
              <a:t> </a:t>
            </a:r>
            <a:r>
              <a:rPr dirty="0" sz="4800" spc="-655"/>
              <a:t>MELTED</a:t>
            </a:r>
            <a:r>
              <a:rPr dirty="0" sz="4800" spc="-100"/>
              <a:t> </a:t>
            </a:r>
            <a:r>
              <a:rPr dirty="0" sz="4800" spc="-610"/>
              <a:t>BATTERY</a:t>
            </a:r>
            <a:r>
              <a:rPr dirty="0" sz="4800" spc="-95"/>
              <a:t> </a:t>
            </a:r>
            <a:r>
              <a:rPr dirty="0" sz="4800" spc="-660"/>
              <a:t>CONNECTOR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5664708" y="922019"/>
            <a:ext cx="6349365" cy="5803900"/>
            <a:chOff x="5664708" y="922019"/>
            <a:chExt cx="6349365" cy="58039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4708" y="3511296"/>
              <a:ext cx="3671316" cy="20543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4708" y="947927"/>
              <a:ext cx="3695699" cy="24785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8988" y="922019"/>
              <a:ext cx="2253995" cy="29138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6735" y="3950208"/>
              <a:ext cx="2252345" cy="161696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07263" y="866012"/>
            <a:ext cx="496443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0990" indent="-2882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Parts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connector,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finally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fixed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it.</a:t>
            </a:r>
            <a:endParaRPr sz="1600">
              <a:latin typeface="Carlito"/>
              <a:cs typeface="Carlito"/>
            </a:endParaRPr>
          </a:p>
          <a:p>
            <a:pPr algn="just" marL="299085" marR="7937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Was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simple,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though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depleted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~20V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left,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careful.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Isolated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terminals</a:t>
            </a:r>
            <a:r>
              <a:rPr dirty="0" sz="1600" spc="3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working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on it.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normally.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Goes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21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hrs.</a:t>
            </a:r>
            <a:endParaRPr sz="1600">
              <a:latin typeface="Carlito"/>
              <a:cs typeface="Carlito"/>
            </a:endParaRPr>
          </a:p>
          <a:p>
            <a:pPr algn="just" marL="299085" marR="692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Did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deplete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every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shorten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Inferred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max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charge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29.4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endParaRPr sz="1600">
              <a:latin typeface="Carlito"/>
              <a:cs typeface="Carlito"/>
            </a:endParaRPr>
          </a:p>
          <a:p>
            <a:pPr algn="just"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nominal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v.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Assuming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cell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3.7</a:t>
            </a:r>
            <a:endParaRPr sz="1600">
              <a:latin typeface="Carlito"/>
              <a:cs typeface="Carlito"/>
            </a:endParaRPr>
          </a:p>
          <a:p>
            <a:pPr algn="just" marL="299085" marR="21653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nominally,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cells.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Max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4.2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29.4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total.</a:t>
            </a:r>
            <a:endParaRPr sz="1600">
              <a:latin typeface="Carlito"/>
              <a:cs typeface="Carlito"/>
            </a:endParaRPr>
          </a:p>
          <a:p>
            <a:pPr algn="just" marL="299085" marR="16764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	Min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21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seems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experience.</a:t>
            </a:r>
            <a:endParaRPr sz="1600">
              <a:latin typeface="Carlito"/>
              <a:cs typeface="Carlito"/>
            </a:endParaRP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asked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contact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taking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care</a:t>
            </a:r>
            <a:endParaRPr sz="1600">
              <a:latin typeface="Carlito"/>
              <a:cs typeface="Carlito"/>
            </a:endParaRPr>
          </a:p>
          <a:p>
            <a:pPr algn="just" marL="29908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correctly.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Confirmed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math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correct.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careful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V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caused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destruction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connector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05805" y="6057349"/>
            <a:ext cx="1820545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6/13/23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92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711708"/>
              <a:ext cx="11934444" cy="54467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" y="751331"/>
              <a:ext cx="11820144" cy="5334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75"/>
              <a:t>NEW</a:t>
            </a:r>
            <a:r>
              <a:rPr dirty="0" sz="4800" spc="-65"/>
              <a:t> </a:t>
            </a:r>
            <a:r>
              <a:rPr dirty="0" sz="4800" spc="-490"/>
              <a:t>GUI</a:t>
            </a:r>
            <a:r>
              <a:rPr dirty="0" sz="4800" spc="-65"/>
              <a:t> </a:t>
            </a:r>
            <a:r>
              <a:rPr dirty="0" sz="4800" spc="-530"/>
              <a:t>FUNCTIONALITY</a:t>
            </a:r>
            <a:r>
              <a:rPr dirty="0" sz="4800" spc="-60"/>
              <a:t> </a:t>
            </a:r>
            <a:r>
              <a:rPr dirty="0" sz="4800" spc="-705"/>
              <a:t>DEMO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197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171" y="6528003"/>
            <a:ext cx="2235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99972" y="696468"/>
            <a:ext cx="10713720" cy="6029325"/>
            <a:chOff x="1299972" y="696468"/>
            <a:chExt cx="10713720" cy="602932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972" y="696468"/>
              <a:ext cx="9358884" cy="539953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80101" y="6120790"/>
            <a:ext cx="18205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6/13/23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779" y="6214871"/>
            <a:ext cx="1581912" cy="51054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4944" y="2194573"/>
            <a:ext cx="5787390" cy="2088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84"/>
              </a:lnSpc>
            </a:pPr>
            <a:r>
              <a:rPr dirty="0" sz="7200" spc="-465">
                <a:solidFill>
                  <a:srgbClr val="FFFFFF"/>
                </a:solidFill>
                <a:latin typeface="Arial"/>
                <a:cs typeface="Arial"/>
              </a:rPr>
              <a:t>Extending</a:t>
            </a:r>
            <a:r>
              <a:rPr dirty="0" sz="7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40">
                <a:solidFill>
                  <a:srgbClr val="FFFFFF"/>
                </a:solidFill>
                <a:latin typeface="Arial"/>
                <a:cs typeface="Arial"/>
              </a:rPr>
              <a:t>Voice</a:t>
            </a:r>
            <a:endParaRPr sz="7200">
              <a:latin typeface="Arial"/>
              <a:cs typeface="Arial"/>
            </a:endParaRPr>
          </a:p>
          <a:p>
            <a:pPr marL="159385">
              <a:lnSpc>
                <a:spcPts val="8620"/>
              </a:lnSpc>
            </a:pPr>
            <a:r>
              <a:rPr dirty="0" sz="7200" spc="-42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7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720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575">
                <a:solidFill>
                  <a:srgbClr val="FFFFFF"/>
                </a:solidFill>
                <a:latin typeface="Arial"/>
                <a:cs typeface="Arial"/>
              </a:rPr>
              <a:t>Jaco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46" y="4013"/>
            <a:ext cx="1187450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20">
                <a:solidFill>
                  <a:srgbClr val="00AFEF"/>
                </a:solidFill>
              </a:rPr>
              <a:t>------</a:t>
            </a:r>
            <a:r>
              <a:rPr dirty="0" sz="6600" spc="-760">
                <a:solidFill>
                  <a:srgbClr val="00AFEF"/>
                </a:solidFill>
              </a:rPr>
              <a:t>SECTION</a:t>
            </a:r>
            <a:r>
              <a:rPr dirty="0" sz="6600" spc="75">
                <a:solidFill>
                  <a:srgbClr val="00AFEF"/>
                </a:solidFill>
              </a:rPr>
              <a:t> </a:t>
            </a:r>
            <a:r>
              <a:rPr dirty="0" sz="6600" spc="-645">
                <a:solidFill>
                  <a:srgbClr val="00AFEF"/>
                </a:solidFill>
              </a:rPr>
              <a:t>TWO-</a:t>
            </a:r>
            <a:r>
              <a:rPr dirty="0" sz="6600" spc="225">
                <a:solidFill>
                  <a:srgbClr val="00AFEF"/>
                </a:solidFill>
              </a:rPr>
              <a:t>--</a:t>
            </a:r>
            <a:r>
              <a:rPr dirty="0" sz="6600" spc="204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----</a:t>
            </a:r>
            <a:r>
              <a:rPr dirty="0" sz="6600" spc="240">
                <a:solidFill>
                  <a:srgbClr val="00AFEF"/>
                </a:solidFill>
              </a:rPr>
              <a:t>-</a:t>
            </a:r>
            <a:r>
              <a:rPr dirty="0" sz="6600" spc="225">
                <a:solidFill>
                  <a:srgbClr val="00AFEF"/>
                </a:solidFill>
              </a:rPr>
              <a:t>---</a:t>
            </a:r>
            <a:r>
              <a:rPr dirty="0" sz="6600" spc="175">
                <a:solidFill>
                  <a:srgbClr val="00AFEF"/>
                </a:solidFill>
              </a:rPr>
              <a:t>-</a:t>
            </a:r>
            <a:endParaRPr sz="6600"/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851916"/>
            <a:ext cx="7210425" cy="5213985"/>
            <a:chOff x="0" y="851916"/>
            <a:chExt cx="7210425" cy="52139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1916"/>
              <a:ext cx="7210044" cy="521360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144" y="891540"/>
              <a:ext cx="7146290" cy="5100955"/>
            </a:xfrm>
            <a:custGeom>
              <a:avLst/>
              <a:gdLst/>
              <a:ahLst/>
              <a:cxnLst/>
              <a:rect l="l" t="t" r="r" b="b"/>
              <a:pathLst>
                <a:path w="7146290" h="5100955">
                  <a:moveTo>
                    <a:pt x="7146035" y="0"/>
                  </a:moveTo>
                  <a:lnTo>
                    <a:pt x="0" y="0"/>
                  </a:lnTo>
                  <a:lnTo>
                    <a:pt x="0" y="5100828"/>
                  </a:lnTo>
                  <a:lnTo>
                    <a:pt x="7146035" y="5100828"/>
                  </a:lnTo>
                  <a:lnTo>
                    <a:pt x="7146035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31875" y="922731"/>
            <a:ext cx="5300345" cy="48825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1905">
              <a:lnSpc>
                <a:spcPct val="98100"/>
              </a:lnSpc>
              <a:spcBef>
                <a:spcPts val="300"/>
              </a:spcBef>
            </a:pPr>
            <a:r>
              <a:rPr dirty="0" sz="8800" spc="-1045" b="1">
                <a:solidFill>
                  <a:srgbClr val="FFFFFF"/>
                </a:solidFill>
                <a:latin typeface="Liberation Sans Narrow"/>
                <a:cs typeface="Liberation Sans Narrow"/>
              </a:rPr>
              <a:t>CONFIGURING </a:t>
            </a:r>
            <a:r>
              <a:rPr dirty="0" sz="8800" spc="-181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800" spc="-8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800" spc="-1390" b="1">
                <a:solidFill>
                  <a:srgbClr val="FFFFFF"/>
                </a:solidFill>
                <a:latin typeface="Trebuchet MS"/>
                <a:cs typeface="Trebuchet MS"/>
              </a:rPr>
              <a:t>JACKAL’S </a:t>
            </a:r>
            <a:r>
              <a:rPr dirty="0" sz="8800" spc="-1055" b="1">
                <a:solidFill>
                  <a:srgbClr val="FFFFFF"/>
                </a:solidFill>
                <a:latin typeface="Liberation Sans Narrow"/>
                <a:cs typeface="Liberation Sans Narrow"/>
              </a:rPr>
              <a:t>INTERNAL</a:t>
            </a:r>
            <a:r>
              <a:rPr dirty="0" sz="88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8800" spc="-1030" b="1">
                <a:solidFill>
                  <a:srgbClr val="FFFFFF"/>
                </a:solidFill>
                <a:latin typeface="Liberation Sans Narrow"/>
                <a:cs typeface="Liberation Sans Narrow"/>
              </a:rPr>
              <a:t>PC</a:t>
            </a:r>
            <a:endParaRPr sz="8800">
              <a:latin typeface="Liberation Sans Narrow"/>
              <a:cs typeface="Liberation Sans Narrow"/>
            </a:endParaRPr>
          </a:p>
          <a:p>
            <a:pPr marL="504825">
              <a:lnSpc>
                <a:spcPct val="100000"/>
              </a:lnSpc>
              <a:spcBef>
                <a:spcPts val="1205"/>
              </a:spcBef>
            </a:pPr>
            <a:r>
              <a:rPr dirty="0" sz="4800" spc="130" b="1">
                <a:solidFill>
                  <a:srgbClr val="00AFEF"/>
                </a:solidFill>
                <a:latin typeface="Liberation Sans Narrow"/>
                <a:cs typeface="Liberation Sans Narrow"/>
              </a:rPr>
              <a:t>6/15/23</a:t>
            </a:r>
            <a:r>
              <a:rPr dirty="0" sz="4800" spc="-125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155" b="1">
                <a:solidFill>
                  <a:srgbClr val="00AFEF"/>
                </a:solidFill>
                <a:latin typeface="Liberation Sans Narrow"/>
                <a:cs typeface="Liberation Sans Narrow"/>
              </a:rPr>
              <a:t>-</a:t>
            </a:r>
            <a:r>
              <a:rPr dirty="0" sz="4800" spc="-11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4800" spc="95" b="1">
                <a:solidFill>
                  <a:srgbClr val="00AFEF"/>
                </a:solidFill>
                <a:latin typeface="Liberation Sans Narrow"/>
                <a:cs typeface="Liberation Sans Narrow"/>
              </a:rPr>
              <a:t>7/18/23</a:t>
            </a:r>
            <a:endParaRPr sz="4800">
              <a:latin typeface="Liberation Sans Narrow"/>
              <a:cs typeface="Liberation Sans Narro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0983" y="891539"/>
            <a:ext cx="5081015" cy="510082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21655" y="6009190"/>
            <a:ext cx="181737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" y="755904"/>
              <a:ext cx="11954256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7828" y="795527"/>
              <a:ext cx="11840210" cy="5221605"/>
            </a:xfrm>
            <a:custGeom>
              <a:avLst/>
              <a:gdLst/>
              <a:ahLst/>
              <a:cxnLst/>
              <a:rect l="l" t="t" r="r" b="b"/>
              <a:pathLst>
                <a:path w="11840210" h="5221605">
                  <a:moveTo>
                    <a:pt x="11839956" y="0"/>
                  </a:moveTo>
                  <a:lnTo>
                    <a:pt x="0" y="0"/>
                  </a:lnTo>
                  <a:lnTo>
                    <a:pt x="0" y="5221224"/>
                  </a:lnTo>
                  <a:lnTo>
                    <a:pt x="11839956" y="5221224"/>
                  </a:lnTo>
                  <a:lnTo>
                    <a:pt x="1183995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45"/>
              <a:t>SETTING</a:t>
            </a:r>
            <a:r>
              <a:rPr dirty="0" sz="4800" spc="-70"/>
              <a:t> </a:t>
            </a:r>
            <a:r>
              <a:rPr dirty="0" sz="4800" spc="-520"/>
              <a:t>UP</a:t>
            </a:r>
            <a:r>
              <a:rPr dirty="0" sz="4800" spc="-105"/>
              <a:t> </a:t>
            </a:r>
            <a:r>
              <a:rPr dirty="0" sz="4800" spc="-590"/>
              <a:t>JACKAL</a:t>
            </a:r>
            <a:r>
              <a:rPr dirty="0" sz="4800" spc="-80"/>
              <a:t> </a:t>
            </a:r>
            <a:r>
              <a:rPr dirty="0" sz="4800" spc="-665"/>
              <a:t>FOR</a:t>
            </a:r>
            <a:r>
              <a:rPr dirty="0" sz="4800" spc="-110"/>
              <a:t> </a:t>
            </a:r>
            <a:r>
              <a:rPr dirty="0" sz="4800" spc="-600"/>
              <a:t>USE</a:t>
            </a:r>
            <a:r>
              <a:rPr dirty="0" sz="4800" spc="-80"/>
              <a:t> </a:t>
            </a:r>
            <a:r>
              <a:rPr dirty="0" sz="4800" spc="155"/>
              <a:t>-</a:t>
            </a:r>
            <a:r>
              <a:rPr dirty="0" sz="4800" spc="-105"/>
              <a:t> </a:t>
            </a:r>
            <a:r>
              <a:rPr dirty="0" sz="4800" spc="-630"/>
              <a:t>PROBLEMS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4892040" y="1267967"/>
            <a:ext cx="7122159" cy="5457825"/>
            <a:chOff x="4892040" y="1267967"/>
            <a:chExt cx="7122159" cy="54578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2040" y="1267967"/>
              <a:ext cx="6597396" cy="38481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82346" y="861187"/>
            <a:ext cx="4389120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Tried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following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tutorial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up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jackal.</a:t>
            </a:r>
            <a:endParaRPr sz="1400">
              <a:latin typeface="Carlito"/>
              <a:cs typeface="Carlito"/>
            </a:endParaRPr>
          </a:p>
          <a:p>
            <a:pPr marL="299085" marR="5270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However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Pinging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gave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error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saying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host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reached.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Going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charging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full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trying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again</a:t>
            </a:r>
            <a:endParaRPr sz="14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Found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SBC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Zed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camera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directly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PC</a:t>
            </a:r>
            <a:endParaRPr sz="14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installed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correctly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so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far</a:t>
            </a:r>
            <a:endParaRPr sz="1400">
              <a:latin typeface="Carlito"/>
              <a:cs typeface="Carlito"/>
            </a:endParaRPr>
          </a:p>
          <a:p>
            <a:pPr lvl="2" marL="1213485" marR="31115" indent="-287020">
              <a:lnSpc>
                <a:spcPct val="100000"/>
              </a:lnSpc>
              <a:buFont typeface="Arial"/>
              <a:buChar char="•"/>
              <a:tabLst>
                <a:tab pos="1213485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Worried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advanced capabilities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point-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cloud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generation</a:t>
            </a:r>
            <a:r>
              <a:rPr dirty="0" sz="1400" spc="229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apparently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made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8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laptop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Intel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UHD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60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integrated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graphics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(not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nearly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powerful,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Quad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core</a:t>
            </a:r>
            <a:r>
              <a:rPr dirty="0" sz="1400" spc="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400" spc="2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powerful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entry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level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NVIDIA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GPU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probably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won't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cut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complex operations.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capture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4k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15fps,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1080p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30,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720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60,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480p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at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100+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fps.</a:t>
            </a:r>
            <a:endParaRPr sz="14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supports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need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Jackal's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on-board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4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4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processing.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r>
              <a:rPr dirty="0" sz="1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4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happening between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computers,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sure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4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yet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0101" y="6122576"/>
            <a:ext cx="181737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20" b="1">
                <a:solidFill>
                  <a:srgbClr val="FFFFFF"/>
                </a:solidFill>
                <a:latin typeface="Liberation Sans Narrow"/>
                <a:cs typeface="Liberation Sans Narrow"/>
              </a:rPr>
              <a:t>6/15/23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75" y="883919"/>
              <a:ext cx="9195816" cy="48371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20011" y="923544"/>
              <a:ext cx="9081770" cy="4724400"/>
            </a:xfrm>
            <a:custGeom>
              <a:avLst/>
              <a:gdLst/>
              <a:ahLst/>
              <a:cxnLst/>
              <a:rect l="l" t="t" r="r" b="b"/>
              <a:pathLst>
                <a:path w="9081770" h="4724400">
                  <a:moveTo>
                    <a:pt x="9081516" y="0"/>
                  </a:moveTo>
                  <a:lnTo>
                    <a:pt x="0" y="0"/>
                  </a:lnTo>
                  <a:lnTo>
                    <a:pt x="0" y="4724400"/>
                  </a:lnTo>
                  <a:lnTo>
                    <a:pt x="9081516" y="4724400"/>
                  </a:lnTo>
                  <a:lnTo>
                    <a:pt x="9081516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555"/>
              <a:t>INTERNAL</a:t>
            </a:r>
            <a:r>
              <a:rPr dirty="0" sz="4800" spc="-90"/>
              <a:t> </a:t>
            </a:r>
            <a:r>
              <a:rPr dirty="0" sz="4800" spc="-620"/>
              <a:t>COMPUTER</a:t>
            </a:r>
            <a:r>
              <a:rPr dirty="0" sz="4800" spc="-95"/>
              <a:t> </a:t>
            </a:r>
            <a:r>
              <a:rPr dirty="0" sz="4800" spc="-630"/>
              <a:t>AND</a:t>
            </a:r>
            <a:r>
              <a:rPr dirty="0" sz="4800" spc="-100"/>
              <a:t> </a:t>
            </a:r>
            <a:r>
              <a:rPr dirty="0" sz="4800" spc="-600"/>
              <a:t>MCU</a:t>
            </a:r>
            <a:r>
              <a:rPr dirty="0" sz="4800" spc="-105"/>
              <a:t> </a:t>
            </a:r>
            <a:r>
              <a:rPr dirty="0" sz="4800" spc="-475"/>
              <a:t>ISSUES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456996" y="6123533"/>
            <a:ext cx="2905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dirty="0" sz="20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1780" y="6214871"/>
            <a:ext cx="1581912" cy="5105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59407" y="1030985"/>
            <a:ext cx="7944484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Carlito"/>
              <a:buChar char="-"/>
              <a:tabLst>
                <a:tab pos="2990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Spoke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about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issues.</a:t>
            </a:r>
            <a:r>
              <a:rPr dirty="0" sz="1800" spc="3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They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asked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check: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Hostname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Serial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No.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Jackal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drops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attempting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Jackal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buFont typeface="Carlito"/>
              <a:buChar char="-"/>
              <a:tabLst>
                <a:tab pos="7562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responsible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outage</a:t>
            </a:r>
            <a:endParaRPr sz="1800">
              <a:latin typeface="Carlito"/>
              <a:cs typeface="Carlito"/>
            </a:endParaRPr>
          </a:p>
          <a:p>
            <a:pPr lvl="1" marL="756285" indent="-286385">
              <a:lnSpc>
                <a:spcPct val="100000"/>
              </a:lnSpc>
              <a:spcBef>
                <a:spcPts val="2160"/>
              </a:spcBef>
              <a:buFont typeface="Carlito"/>
              <a:buChar char="-"/>
              <a:tabLst>
                <a:tab pos="756285" algn="l"/>
              </a:tabLst>
            </a:pP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Findings: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off: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27.34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Voltage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while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on: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27.31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(fluctuating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.34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.32)</a:t>
            </a:r>
            <a:endParaRPr sz="1800">
              <a:latin typeface="Carlito"/>
              <a:cs typeface="Carlito"/>
            </a:endParaRPr>
          </a:p>
          <a:p>
            <a:pPr lvl="2" marL="1213485" indent="-286385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seemed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present</a:t>
            </a:r>
            <a:endParaRPr sz="1800">
              <a:latin typeface="Carlito"/>
              <a:cs typeface="Carlito"/>
            </a:endParaRPr>
          </a:p>
          <a:p>
            <a:pPr lvl="2" marL="1213485" marR="5080" indent="-287020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turns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second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shuts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off,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sounds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like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circuit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breaking 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spc="-2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perhaps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triggering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overvoltage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protection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since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above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volts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spc="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 did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think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8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I have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hunch</a:t>
            </a:r>
            <a:endParaRPr sz="1800">
              <a:latin typeface="Carlito"/>
              <a:cs typeface="Carlito"/>
            </a:endParaRPr>
          </a:p>
          <a:p>
            <a:pPr lvl="2" marL="1213485" marR="440055" indent="-287020">
              <a:lnSpc>
                <a:spcPct val="100000"/>
              </a:lnSpc>
              <a:buFont typeface="Carlito"/>
              <a:buChar char="-"/>
              <a:tabLst>
                <a:tab pos="1213485" algn="l"/>
              </a:tabLst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Otherwise</a:t>
            </a:r>
            <a:r>
              <a:rPr dirty="0" sz="18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short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missing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connection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somewhere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causing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erratic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behavior</a:t>
            </a:r>
            <a:r>
              <a:rPr dirty="0"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Liberation Sans Narrow"/>
                <a:cs typeface="Liberation Sans Narrow"/>
              </a:rPr>
              <a:t>–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waiting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Clearpath's</a:t>
            </a:r>
            <a:r>
              <a:rPr dirty="0" sz="18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assistance.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6996" y="6493501"/>
            <a:ext cx="291973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LABORATORY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171" y="6553730"/>
            <a:ext cx="223520" cy="22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46090" y="5856223"/>
            <a:ext cx="18034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0"/>
              <a:t>PICTURES</a:t>
            </a:r>
            <a:r>
              <a:rPr dirty="0" sz="4800" spc="-80"/>
              <a:t> </a:t>
            </a:r>
            <a:r>
              <a:rPr dirty="0" sz="4800" spc="-685"/>
              <a:t>OF</a:t>
            </a:r>
            <a:r>
              <a:rPr dirty="0" sz="4800" spc="-95"/>
              <a:t> </a:t>
            </a:r>
            <a:r>
              <a:rPr dirty="0" sz="4800" spc="-555"/>
              <a:t>INTERNAL</a:t>
            </a:r>
            <a:r>
              <a:rPr dirty="0" sz="4800" spc="-85"/>
              <a:t> </a:t>
            </a:r>
            <a:r>
              <a:rPr dirty="0" sz="4800" spc="-550"/>
              <a:t>PC</a:t>
            </a:r>
            <a:r>
              <a:rPr dirty="0" sz="4800" spc="-95"/>
              <a:t> </a:t>
            </a:r>
            <a:r>
              <a:rPr dirty="0" sz="4800" spc="-625"/>
              <a:t>COMPONENTS</a:t>
            </a:r>
            <a:r>
              <a:rPr dirty="0" sz="4800" spc="-85"/>
              <a:t> </a:t>
            </a:r>
            <a:r>
              <a:rPr dirty="0" sz="4800" spc="-680"/>
              <a:t>ON</a:t>
            </a:r>
            <a:r>
              <a:rPr dirty="0" sz="4800" spc="-100"/>
              <a:t> </a:t>
            </a:r>
            <a:r>
              <a:rPr dirty="0" sz="4800" spc="-600"/>
              <a:t>JACKAL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134112" y="1185672"/>
            <a:ext cx="11943715" cy="5539740"/>
            <a:chOff x="134112" y="1185672"/>
            <a:chExt cx="11943715" cy="553974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2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1219" y="1185672"/>
              <a:ext cx="2316479" cy="4114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1" y="1185672"/>
              <a:ext cx="2318004" cy="4114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2" y="1185672"/>
              <a:ext cx="2316479" cy="4114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3112" y="1185672"/>
              <a:ext cx="2316480" cy="4114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6047" y="1185672"/>
              <a:ext cx="2316479" cy="41148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448180" y="5351170"/>
            <a:ext cx="97624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left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right: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(1)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1st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PDB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(2)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2nd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PDB(3)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module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(4)motherboard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GPU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SSD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connections</a:t>
            </a:r>
            <a:endParaRPr sz="1800">
              <a:latin typeface="Carlito"/>
              <a:cs typeface="Carlito"/>
            </a:endParaRPr>
          </a:p>
          <a:p>
            <a:pPr algn="ctr" marL="55244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(5)Zoomed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view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entire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97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530"/>
              <a:t>PICTURES</a:t>
            </a:r>
            <a:r>
              <a:rPr dirty="0" sz="4800" spc="-80"/>
              <a:t> </a:t>
            </a:r>
            <a:r>
              <a:rPr dirty="0" sz="4800" spc="-685"/>
              <a:t>OF</a:t>
            </a:r>
            <a:r>
              <a:rPr dirty="0" sz="4800" spc="-95"/>
              <a:t> </a:t>
            </a: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90"/>
              <a:t>JACKAL</a:t>
            </a:r>
            <a:r>
              <a:rPr dirty="0" sz="4800" spc="-75"/>
              <a:t> </a:t>
            </a:r>
            <a:r>
              <a:rPr dirty="0" sz="4800" spc="-630"/>
              <a:t>MCU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1732788" y="879347"/>
            <a:ext cx="10281285" cy="5846445"/>
            <a:chOff x="1732788" y="879347"/>
            <a:chExt cx="10281285" cy="584644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80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88" y="879347"/>
              <a:ext cx="9102852" cy="513740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97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5904"/>
              <a:ext cx="12192000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" y="795527"/>
              <a:ext cx="12189460" cy="5221605"/>
            </a:xfrm>
            <a:custGeom>
              <a:avLst/>
              <a:gdLst/>
              <a:ahLst/>
              <a:cxnLst/>
              <a:rect l="l" t="t" r="r" b="b"/>
              <a:pathLst>
                <a:path w="12189460" h="5221605">
                  <a:moveTo>
                    <a:pt x="0" y="5221224"/>
                  </a:moveTo>
                  <a:lnTo>
                    <a:pt x="12188952" y="5221224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5221224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dirty="0" sz="4800" spc="-630"/>
              <a:t>CLEARPATH</a:t>
            </a:r>
            <a:r>
              <a:rPr dirty="0" sz="4800" spc="-90"/>
              <a:t> </a:t>
            </a:r>
            <a:r>
              <a:rPr dirty="0" sz="4800" spc="-575"/>
              <a:t>SUPPORT</a:t>
            </a:r>
            <a:r>
              <a:rPr dirty="0" sz="4800" spc="-90"/>
              <a:t> </a:t>
            </a:r>
            <a:r>
              <a:rPr dirty="0" sz="4800" spc="-610"/>
              <a:t>UPDATE</a:t>
            </a:r>
            <a:endParaRPr sz="4800"/>
          </a:p>
        </p:txBody>
      </p:sp>
      <p:grpSp>
        <p:nvGrpSpPr>
          <p:cNvPr id="6" name="object 6" descr=""/>
          <p:cNvGrpSpPr/>
          <p:nvPr/>
        </p:nvGrpSpPr>
        <p:grpSpPr>
          <a:xfrm>
            <a:off x="5042915" y="897636"/>
            <a:ext cx="6971030" cy="5828030"/>
            <a:chOff x="5042915" y="897636"/>
            <a:chExt cx="6971030" cy="58280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1779" y="6214871"/>
              <a:ext cx="1581912" cy="5105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9" y="975360"/>
              <a:ext cx="3400043" cy="45826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2915" y="897636"/>
              <a:ext cx="2700528" cy="468172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83260" y="1021841"/>
            <a:ext cx="4657090" cy="414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6165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issue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MCU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resolved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flipping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switch.</a:t>
            </a:r>
            <a:endParaRPr sz="1800">
              <a:latin typeface="Carlito"/>
              <a:cs typeface="Carlito"/>
            </a:endParaRPr>
          </a:p>
          <a:p>
            <a:pPr marL="299085" marR="28321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However,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itself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would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still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on...</a:t>
            </a:r>
            <a:endParaRPr sz="1800">
              <a:latin typeface="Carlito"/>
              <a:cs typeface="Carlito"/>
            </a:endParaRPr>
          </a:p>
          <a:p>
            <a:pPr marL="299085" marR="2286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My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ClearPath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agent,</a:t>
            </a:r>
            <a:r>
              <a:rPr dirty="0" sz="1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Rusty,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suspects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CMOS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battery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died,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meaning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firmware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unable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up.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(It's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basic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CR2032)</a:t>
            </a:r>
            <a:endParaRPr sz="18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informed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behavior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powers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when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power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detected.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BIOS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inactive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this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happen.</a:t>
            </a:r>
            <a:endParaRPr sz="1800">
              <a:latin typeface="Carlito"/>
              <a:cs typeface="Carlito"/>
            </a:endParaRPr>
          </a:p>
          <a:p>
            <a:pPr marL="299085" marR="7175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also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advised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shorting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PWRBTN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pin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motherboard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allow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turn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on.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80101" y="6122576"/>
            <a:ext cx="1803400" cy="755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4800" spc="100" b="1">
                <a:solidFill>
                  <a:srgbClr val="FFFFFF"/>
                </a:solidFill>
                <a:latin typeface="Liberation Sans Narrow"/>
                <a:cs typeface="Liberation Sans Narrow"/>
              </a:rPr>
              <a:t>6/17/23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89"/>
              </a:lnSpc>
            </a:pPr>
            <a:r>
              <a:rPr dirty="0" spc="130"/>
              <a:t>DYNAMIC</a:t>
            </a:r>
            <a:r>
              <a:rPr dirty="0" spc="-65"/>
              <a:t> </a:t>
            </a:r>
            <a:r>
              <a:rPr dirty="0" spc="70"/>
              <a:t>NETWORKS</a:t>
            </a:r>
            <a:r>
              <a:rPr dirty="0" spc="-80"/>
              <a:t> </a:t>
            </a:r>
            <a:r>
              <a:rPr dirty="0" spc="-50"/>
              <a:t>&amp;</a:t>
            </a:r>
          </a:p>
          <a:p>
            <a:pPr marL="12700">
              <a:lnSpc>
                <a:spcPct val="100000"/>
              </a:lnSpc>
            </a:pPr>
            <a:r>
              <a:rPr dirty="0"/>
              <a:t>CONTROL</a:t>
            </a:r>
            <a:r>
              <a:rPr dirty="0" spc="105"/>
              <a:t> </a:t>
            </a:r>
            <a:r>
              <a:rPr dirty="0" spc="-10"/>
              <a:t>LABORATORY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6419" rIns="0" bIns="0" rtlCol="0" vert="horz">
            <a:spAutoFit/>
          </a:bodyPr>
          <a:lstStyle/>
          <a:p>
            <a:pPr marL="12700">
              <a:lnSpc>
                <a:spcPts val="1585"/>
              </a:lnSpc>
            </a:pPr>
            <a:fld id="{81D60167-4931-47E6-BA6A-407CBD079E47}" type="slidenum">
              <a:rPr dirty="0" spc="-25"/>
              <a:t>97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2023-12-07T02:26:52Z</dcterms:created>
  <dcterms:modified xsi:type="dcterms:W3CDTF">2023-12-07T02:26:52Z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2023-12-07T00:00:00Z</vt:filetime>
  </property>
  <property fmtid="{D5CDD505-2E9C-101B-9397-08002B2CF9AE}" pid="5" name="Producer">
    <vt:lpwstr>3-Heights(TM) PDF Security Shell 4.8.25.2 (http://www.pdf-tools.com)</vt:lpwstr>
  </property>
</Properties>
</file>